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</p:sldIdLst>
  <p:sldSz cy="5143500" cx="9144000"/>
  <p:notesSz cx="6858000" cy="9144000"/>
  <p:embeddedFontLst>
    <p:embeddedFont>
      <p:font typeface="Roboto Mono"/>
      <p:regular r:id="rId62"/>
      <p:bold r:id="rId63"/>
      <p:italic r:id="rId64"/>
      <p:boldItalic r:id="rId6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font" Target="fonts/RobotoMono-regular.fntdata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4" Type="http://schemas.openxmlformats.org/officeDocument/2006/relationships/font" Target="fonts/RobotoMono-italic.fntdata"/><Relationship Id="rId63" Type="http://schemas.openxmlformats.org/officeDocument/2006/relationships/font" Target="fonts/RobotoMono-bold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65" Type="http://schemas.openxmlformats.org/officeDocument/2006/relationships/font" Target="fonts/RobotoMono-boldItalic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2743c70db65_2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2743c70db65_2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83a8016f67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83a8016f67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260d39a227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260d39a227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2743c70db65_2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2743c70db65_2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743c70db65_2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2743c70db65_2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/>
              <a:t>Dolev-Yao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260d39a2275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260d39a2275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260dab559fe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260dab559fe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6114a43fb1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26114a43fb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6114a43fb1_81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26114a43fb1_81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6114a43fb1_81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26114a43fb1_81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743c70db65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2743c70db65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283a8016f67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283a8016f67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260d39a2275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260d39a2275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2743c70db65_2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2743c70db65_2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2743c70db65_2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2743c70db65_2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27587d6435b_31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27587d6435b_31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27587d6435b_31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27587d6435b_31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2754299a414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2754299a414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27587d6435b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27587d6435b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27587d6435b_31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27587d6435b_31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2762634c71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2762634c71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2743c70db65_2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2743c70db65_2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2743c70db65_2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2743c70db65_2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2743c70db65_2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2743c70db65_2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2743c70db65_2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2743c70db65_2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27587d6435b_31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27587d6435b_31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2743c70db65_2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2743c70db65_2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283a8016f67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283a8016f67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283a8016f67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283a8016f67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283a8016f67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283a8016f67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283a8016f67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283a8016f67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283a8016f67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283a8016f67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283a8016f67_0_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283a8016f67_0_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283a8016f67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283a8016f67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283a8016f67_0_1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283a8016f67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283a8016f67_0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283a8016f67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283a8016f67_0_1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283a8016f67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283a8016f67_0_1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283a8016f67_0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283a8016f67_0_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283a8016f67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283a8016f67_0_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283a8016f67_0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283a8016f67_0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283a8016f67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283bca9698c_93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283bca9698c_93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283bca9698c_93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283bca9698c_93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283bca9698c_93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283bca9698c_93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283bca9698c_93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283bca9698c_93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283bca9698c_93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" name="Google Shape;433;g283bca9698c_93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283bca9698c_93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g283bca9698c_93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283bca9698c_112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283bca9698c_112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283ddfe9e2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8" name="Google Shape;448;g283ddfe9e2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g283ddfe9e23_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4" name="Google Shape;454;g283ddfe9e23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283ddfe9e23_1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0" name="Google Shape;460;g283ddfe9e23_1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283ddfe9e23_1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6" name="Google Shape;466;g283ddfe9e23_1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g283ddfe9e23_1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" name="Google Shape;472;g283ddfe9e23_1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260d39a2275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8" name="Google Shape;478;g260d39a2275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2743c70db65_2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4" name="Google Shape;484;g2743c70db65_2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111926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6.png"/><Relationship Id="rId6" Type="http://schemas.openxmlformats.org/officeDocument/2006/relationships/image" Target="../media/image1.png"/><Relationship Id="rId7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12.png"/><Relationship Id="rId8" Type="http://schemas.openxmlformats.org/officeDocument/2006/relationships/image" Target="../media/image1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12.png"/><Relationship Id="rId8" Type="http://schemas.openxmlformats.org/officeDocument/2006/relationships/image" Target="../media/image1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9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openxmlformats.org/officeDocument/2006/relationships/image" Target="../media/image2.png"/><Relationship Id="rId7" Type="http://schemas.openxmlformats.org/officeDocument/2006/relationships/image" Target="../media/image12.png"/><Relationship Id="rId8" Type="http://schemas.openxmlformats.org/officeDocument/2006/relationships/image" Target="../media/image1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github.com/hashcat/hashcat/blob/master/tools/test_modules/m19600.pm#L71C7-L71C17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s://www.thehacker.recipes/ad/movement/kerberos/forged-tickets/ms14-068" TargetMode="External"/><Relationship Id="rId4" Type="http://schemas.openxmlformats.org/officeDocument/2006/relationships/hyperlink" Target="https://github.com/SecWiki/windows-kernel-exploits/tree/master/MS14-068/pykek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hyperlink" Target="https://www.youtube.com/@ATTL4S" TargetMode="Externa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8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4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7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9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8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1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7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7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0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3.jp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0.jp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31.jp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32.jp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21.jp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30.jp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28.jp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33.jp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23.jp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25.jp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29.jp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16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26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22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24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Relationship Id="rId3" Type="http://schemas.openxmlformats.org/officeDocument/2006/relationships/hyperlink" Target="https://learn.microsoft.com/en-us/openspecs/windows_protocols/ms-kile/b7219d26-dbc7-4f3a-adfe-dcc31f90d92a" TargetMode="External"/><Relationship Id="rId4" Type="http://schemas.openxmlformats.org/officeDocument/2006/relationships/hyperlink" Target="https://www.rfc-editor.org/rfc/rfc4120#section-1.4" TargetMode="External"/><Relationship Id="rId5" Type="http://schemas.openxmlformats.org/officeDocument/2006/relationships/hyperlink" Target="https://www.rfc-editor.org/rfc/rfc4757" TargetMode="External"/><Relationship Id="rId6" Type="http://schemas.openxmlformats.org/officeDocument/2006/relationships/hyperlink" Target="https://www.rfc-editor.org/rfc/rfc3962" TargetMode="External"/><Relationship Id="rId7" Type="http://schemas.openxmlformats.org/officeDocument/2006/relationships/hyperlink" Target="https://datatracker.ietf.org/doc/html/rfc3961" TargetMode="External"/><Relationship Id="rId8" Type="http://schemas.openxmlformats.org/officeDocument/2006/relationships/hyperlink" Target="https://vbscrub.com/2020/02/27/getting-passwords-from-kerberos-pre-authentication-packets/" TargetMode="Externa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.xml"/><Relationship Id="rId3" Type="http://schemas.openxmlformats.org/officeDocument/2006/relationships/hyperlink" Target="https://curl.se/rfc/ntlm.html" TargetMode="External"/><Relationship Id="rId4" Type="http://schemas.openxmlformats.org/officeDocument/2006/relationships/hyperlink" Target="https://learn.microsoft.com/en-us/windows-server/security/kerberos/ntlm-overview" TargetMode="External"/><Relationship Id="rId5" Type="http://schemas.openxmlformats.org/officeDocument/2006/relationships/hyperlink" Target="https://infosecwriteups.com/ntlm-authentication-in-active-directory-b99ea9087519" TargetMode="External"/><Relationship Id="rId6" Type="http://schemas.openxmlformats.org/officeDocument/2006/relationships/hyperlink" Target="https://www.youtube.com/watch?v=xDFRUYv1-eU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FFF"/>
                </a:solidFill>
              </a:rPr>
              <a:t>Kerberos</a:t>
            </a:r>
            <a:r>
              <a:rPr lang="it">
                <a:solidFill>
                  <a:srgbClr val="FFFFFF"/>
                </a:solidFill>
              </a:rPr>
              <a:t> in Active Directory Environment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it" sz="2580">
                <a:solidFill>
                  <a:srgbClr val="FFFFFF"/>
                </a:solidFill>
              </a:rPr>
              <a:t>Andrea Artioli, MVTINAPWN</a:t>
            </a:r>
            <a:endParaRPr sz="2580">
              <a:solidFill>
                <a:srgbClr val="FFFFFF"/>
              </a:solidFill>
            </a:endParaRPr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it" sz="2580">
                <a:solidFill>
                  <a:srgbClr val="FFFFFF"/>
                </a:solidFill>
              </a:rPr>
              <a:t>andrea.artioli@unimore.it</a:t>
            </a:r>
            <a:endParaRPr sz="258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FFF"/>
                </a:solidFill>
              </a:rPr>
              <a:t>Index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AutoNum type="arabicPeriod"/>
            </a:pPr>
            <a:r>
              <a:rPr lang="it">
                <a:solidFill>
                  <a:schemeClr val="lt1"/>
                </a:solidFill>
              </a:rPr>
              <a:t>AD concepts overview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AutoNum type="arabicPeriod"/>
            </a:pPr>
            <a:r>
              <a:rPr lang="it">
                <a:solidFill>
                  <a:schemeClr val="lt1"/>
                </a:solidFill>
              </a:rPr>
              <a:t>Kerberos overview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AutoNum type="arabicPeriod"/>
            </a:pPr>
            <a:r>
              <a:rPr lang="it">
                <a:solidFill>
                  <a:schemeClr val="lt1"/>
                </a:solidFill>
              </a:rPr>
              <a:t>Kerberos basic interaction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AutoNum type="arabicPeriod"/>
            </a:pPr>
            <a:r>
              <a:rPr lang="it">
                <a:solidFill>
                  <a:schemeClr val="lt1"/>
                </a:solidFill>
              </a:rPr>
              <a:t>KDF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AutoNum type="arabicPeriod"/>
            </a:pPr>
            <a:r>
              <a:rPr lang="it">
                <a:solidFill>
                  <a:schemeClr val="lt1"/>
                </a:solidFill>
              </a:rPr>
              <a:t>Basic real</a:t>
            </a:r>
            <a:r>
              <a:rPr lang="it">
                <a:solidFill>
                  <a:schemeClr val="lt1"/>
                </a:solidFill>
              </a:rPr>
              <a:t> word attacks on Kerberos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AutoNum type="arabicPeriod"/>
            </a:pPr>
            <a:r>
              <a:rPr lang="it">
                <a:solidFill>
                  <a:schemeClr val="lt1"/>
                </a:solidFill>
              </a:rPr>
              <a:t>NTLM authentication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AutoNum type="arabicPeriod"/>
            </a:pPr>
            <a:r>
              <a:rPr lang="it">
                <a:solidFill>
                  <a:schemeClr val="lt1"/>
                </a:solidFill>
              </a:rPr>
              <a:t>Delegation attacks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it">
                <a:solidFill>
                  <a:schemeClr val="lt1"/>
                </a:solidFill>
              </a:rPr>
              <a:t>Unconstrained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it">
                <a:solidFill>
                  <a:schemeClr val="lt1"/>
                </a:solidFill>
              </a:rPr>
              <a:t>Constrained [Coming soon]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it">
                <a:solidFill>
                  <a:schemeClr val="lt1"/>
                </a:solidFill>
              </a:rPr>
              <a:t>Resource-Based Constrained </a:t>
            </a:r>
            <a:r>
              <a:rPr lang="it">
                <a:solidFill>
                  <a:schemeClr val="lt1"/>
                </a:solidFill>
              </a:rPr>
              <a:t>[Coming soon]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5"/>
          <p:cNvPicPr preferRelativeResize="0"/>
          <p:nvPr/>
        </p:nvPicPr>
        <p:blipFill rotWithShape="1">
          <a:blip r:embed="rId3">
            <a:alphaModFix/>
          </a:blip>
          <a:srcRect b="0" l="11416" r="11861" t="0"/>
          <a:stretch/>
        </p:blipFill>
        <p:spPr>
          <a:xfrm>
            <a:off x="4515925" y="2012900"/>
            <a:ext cx="3801249" cy="2786975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FFF"/>
                </a:solidFill>
              </a:rPr>
              <a:t>Disclaimer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it">
                <a:solidFill>
                  <a:schemeClr val="lt1"/>
                </a:solidFill>
              </a:rPr>
              <a:t>I am </a:t>
            </a:r>
            <a:r>
              <a:rPr lang="it" u="sng">
                <a:solidFill>
                  <a:schemeClr val="lt1"/>
                </a:solidFill>
              </a:rPr>
              <a:t>NOT</a:t>
            </a:r>
            <a:r>
              <a:rPr lang="it">
                <a:solidFill>
                  <a:schemeClr val="lt1"/>
                </a:solidFill>
              </a:rPr>
              <a:t> a professional PT/Red teamer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I just studied this stuff and I think they are interesting, but 0 real experience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it">
                <a:solidFill>
                  <a:schemeClr val="lt1"/>
                </a:solidFill>
              </a:rPr>
              <a:t>Correct me if I’m wrong! 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I am here to learn, not to flex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it">
                <a:solidFill>
                  <a:schemeClr val="lt1"/>
                </a:solidFill>
              </a:rPr>
              <a:t>Ask </a:t>
            </a:r>
            <a:r>
              <a:rPr lang="it">
                <a:solidFill>
                  <a:schemeClr val="lt1"/>
                </a:solidFill>
              </a:rPr>
              <a:t>anything</a:t>
            </a:r>
            <a:r>
              <a:rPr lang="it">
                <a:solidFill>
                  <a:schemeClr val="lt1"/>
                </a:solidFill>
              </a:rPr>
              <a:t> at anytime!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I love questions and stupid jokes 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9" name="Google Shape;69;p15"/>
          <p:cNvSpPr/>
          <p:nvPr/>
        </p:nvSpPr>
        <p:spPr>
          <a:xfrm>
            <a:off x="3946650" y="2710300"/>
            <a:ext cx="494100" cy="2148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FFF"/>
                </a:solidFill>
              </a:rPr>
              <a:t>AD concepts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75" name="Google Shape;75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it">
                <a:solidFill>
                  <a:schemeClr val="lt1"/>
                </a:solidFill>
              </a:rPr>
              <a:t>Centralized control of a Windows Network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it">
                <a:solidFill>
                  <a:schemeClr val="lt1"/>
                </a:solidFill>
              </a:rPr>
              <a:t>Domain Controller (Windows Server)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it">
                <a:solidFill>
                  <a:schemeClr val="lt1"/>
                </a:solidFill>
              </a:rPr>
              <a:t>LDAP, MSRPC, Kerberos, NTLM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it">
                <a:solidFill>
                  <a:schemeClr val="lt1"/>
                </a:solidFill>
              </a:rPr>
              <a:t>User, Groups, Machine, Shares management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it">
                <a:solidFill>
                  <a:schemeClr val="lt1"/>
                </a:solidFill>
              </a:rPr>
              <a:t>Service management (Service Principal Name)</a:t>
            </a:r>
            <a:endParaRPr>
              <a:solidFill>
                <a:schemeClr val="lt1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it">
                <a:solidFill>
                  <a:schemeClr val="lt1"/>
                </a:solidFill>
              </a:rPr>
              <a:t>Authentication protocol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it">
                <a:solidFill>
                  <a:schemeClr val="lt1"/>
                </a:solidFill>
              </a:rPr>
              <a:t>Centralized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AS (Authentication Service)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TGS service (Ticket Granting Service, a.k.a. KDC)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it">
                <a:solidFill>
                  <a:schemeClr val="lt1"/>
                </a:solidFill>
              </a:rPr>
              <a:t>Tickets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TGT (Ticket Granting Tickets) 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TGS (Ticket Granting Service)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it">
                <a:solidFill>
                  <a:schemeClr val="lt1"/>
                </a:solidFill>
              </a:rPr>
              <a:t>No assertions of: OS, address, physical security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1" name="Google Shape;8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FFF"/>
                </a:solidFill>
              </a:rPr>
              <a:t>Kerberos Overview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it">
                <a:solidFill>
                  <a:schemeClr val="lt1"/>
                </a:solidFill>
              </a:rPr>
              <a:t>Based on symmetric cryptography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Assumption of shared secret (User/KDC/AS)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Attackers cannot bruteforce passwords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it">
                <a:solidFill>
                  <a:schemeClr val="lt1"/>
                </a:solidFill>
              </a:rPr>
              <a:t>Resilient to adaptive attackers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“packets traveling along the network can be read, modified, and inserted at will“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it">
                <a:solidFill>
                  <a:schemeClr val="lt1"/>
                </a:solidFill>
              </a:rPr>
              <a:t>Stateless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AD implementation provides Authentication and Authorization (Privilege Attribute Certificate)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Weak post-compromise strategy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7" name="Google Shape;87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FFF"/>
                </a:solidFill>
              </a:rPr>
              <a:t>Kerberos Overview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9"/>
          <p:cNvSpPr/>
          <p:nvPr/>
        </p:nvSpPr>
        <p:spPr>
          <a:xfrm>
            <a:off x="567250" y="1115950"/>
            <a:ext cx="2411100" cy="834600"/>
          </a:xfrm>
          <a:prstGeom prst="rect">
            <a:avLst/>
          </a:prstGeom>
          <a:solidFill>
            <a:srgbClr val="FF3E3E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>
                <a:solidFill>
                  <a:schemeClr val="lt1"/>
                </a:solidFill>
              </a:rPr>
              <a:t>KDC + AS</a:t>
            </a:r>
            <a:r>
              <a:rPr b="1" lang="it">
                <a:solidFill>
                  <a:schemeClr val="lt1"/>
                </a:solidFill>
              </a:rPr>
              <a:t> (DC)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93" name="Google Shape;93;p19"/>
          <p:cNvSpPr/>
          <p:nvPr/>
        </p:nvSpPr>
        <p:spPr>
          <a:xfrm>
            <a:off x="3366450" y="1115950"/>
            <a:ext cx="2411100" cy="834600"/>
          </a:xfrm>
          <a:prstGeom prst="rect">
            <a:avLst/>
          </a:prstGeom>
          <a:solidFill>
            <a:srgbClr val="0086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>
                <a:solidFill>
                  <a:schemeClr val="lt1"/>
                </a:solidFill>
              </a:rPr>
              <a:t>USER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94" name="Google Shape;94;p19"/>
          <p:cNvSpPr/>
          <p:nvPr/>
        </p:nvSpPr>
        <p:spPr>
          <a:xfrm>
            <a:off x="6165650" y="1115950"/>
            <a:ext cx="2411100" cy="834600"/>
          </a:xfrm>
          <a:prstGeom prst="rect">
            <a:avLst/>
          </a:prstGeom>
          <a:solidFill>
            <a:srgbClr val="9FE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>
                <a:solidFill>
                  <a:schemeClr val="lt1"/>
                </a:solidFill>
              </a:rPr>
              <a:t>SERVICE PRINCIPAL</a:t>
            </a:r>
            <a:endParaRPr b="1">
              <a:solidFill>
                <a:schemeClr val="lt1"/>
              </a:solidFill>
            </a:endParaRPr>
          </a:p>
        </p:txBody>
      </p:sp>
      <p:pic>
        <p:nvPicPr>
          <p:cNvPr id="95" name="Google Shape;9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7250" y="451675"/>
            <a:ext cx="593025" cy="59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76288" y="451675"/>
            <a:ext cx="593025" cy="59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85325" y="451693"/>
            <a:ext cx="593000" cy="592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75488" y="451675"/>
            <a:ext cx="593025" cy="59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74700" y="451668"/>
            <a:ext cx="593000" cy="59298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0" name="Google Shape;100;p19"/>
          <p:cNvCxnSpPr/>
          <p:nvPr/>
        </p:nvCxnSpPr>
        <p:spPr>
          <a:xfrm rot="10800000">
            <a:off x="1790550" y="2655350"/>
            <a:ext cx="2799300" cy="0"/>
          </a:xfrm>
          <a:prstGeom prst="straightConnector1">
            <a:avLst/>
          </a:prstGeom>
          <a:noFill/>
          <a:ln cap="flat" cmpd="sng" w="9525">
            <a:solidFill>
              <a:srgbClr val="B7B7B7"/>
            </a:solidFill>
            <a:prstDash val="dash"/>
            <a:round/>
            <a:headEnd len="med" w="med" type="none"/>
            <a:tailEnd len="med" w="med" type="triangle"/>
          </a:ln>
        </p:spPr>
      </p:cxnSp>
      <p:grpSp>
        <p:nvGrpSpPr>
          <p:cNvPr id="101" name="Google Shape;101;p19"/>
          <p:cNvGrpSpPr/>
          <p:nvPr/>
        </p:nvGrpSpPr>
        <p:grpSpPr>
          <a:xfrm>
            <a:off x="2294550" y="2363025"/>
            <a:ext cx="1791300" cy="2184600"/>
            <a:chOff x="2294550" y="2363025"/>
            <a:chExt cx="1791300" cy="2184600"/>
          </a:xfrm>
        </p:grpSpPr>
        <p:grpSp>
          <p:nvGrpSpPr>
            <p:cNvPr id="102" name="Google Shape;102;p19"/>
            <p:cNvGrpSpPr/>
            <p:nvPr/>
          </p:nvGrpSpPr>
          <p:grpSpPr>
            <a:xfrm>
              <a:off x="2294550" y="2363025"/>
              <a:ext cx="1791300" cy="2184600"/>
              <a:chOff x="2294550" y="2363025"/>
              <a:chExt cx="1791300" cy="2184600"/>
            </a:xfrm>
          </p:grpSpPr>
          <p:grpSp>
            <p:nvGrpSpPr>
              <p:cNvPr id="103" name="Google Shape;103;p19"/>
              <p:cNvGrpSpPr/>
              <p:nvPr/>
            </p:nvGrpSpPr>
            <p:grpSpPr>
              <a:xfrm>
                <a:off x="2294550" y="2363025"/>
                <a:ext cx="1791300" cy="2184600"/>
                <a:chOff x="3676350" y="2390525"/>
                <a:chExt cx="1791300" cy="2184600"/>
              </a:xfrm>
            </p:grpSpPr>
            <p:sp>
              <p:nvSpPr>
                <p:cNvPr id="104" name="Google Shape;104;p19"/>
                <p:cNvSpPr/>
                <p:nvPr/>
              </p:nvSpPr>
              <p:spPr>
                <a:xfrm>
                  <a:off x="3676350" y="2390525"/>
                  <a:ext cx="1791300" cy="2184600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1A2332"/>
                </a:solidFill>
                <a:ln cap="flat" cmpd="sng" w="9525">
                  <a:solidFill>
                    <a:schemeClr val="dk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05" name="Google Shape;105;p19"/>
                <p:cNvSpPr txBox="1"/>
                <p:nvPr/>
              </p:nvSpPr>
              <p:spPr>
                <a:xfrm>
                  <a:off x="3676350" y="2976900"/>
                  <a:ext cx="1791300" cy="7104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anchorCtr="0" anchor="t" bIns="91425" lIns="91425" spcFirstLastPara="1" rIns="91425" wrap="square" tIns="91425">
                  <a:noAutofit/>
                </a:bodyPr>
                <a:lstStyle/>
                <a:p>
                  <a:pPr indent="-317500" lvl="0" marL="45720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400"/>
                    <a:buChar char="●"/>
                  </a:pPr>
                  <a:r>
                    <a:rPr lang="it">
                      <a:solidFill>
                        <a:schemeClr val="lt1"/>
                      </a:solidFill>
                    </a:rPr>
                    <a:t>user@domain</a:t>
                  </a:r>
                  <a:endParaRPr>
                    <a:solidFill>
                      <a:schemeClr val="lt1"/>
                    </a:solidFill>
                  </a:endParaRPr>
                </a:p>
                <a:p>
                  <a:pPr indent="-317500" lvl="0" marL="457200" rtl="0" algn="l">
                    <a:spcBef>
                      <a:spcPts val="0"/>
                    </a:spcBef>
                    <a:spcAft>
                      <a:spcPts val="0"/>
                    </a:spcAft>
                    <a:buClr>
                      <a:schemeClr val="lt1"/>
                    </a:buClr>
                    <a:buSzPts val="1400"/>
                    <a:buChar char="●"/>
                  </a:pPr>
                  <a:r>
                    <a:rPr lang="it">
                      <a:solidFill>
                        <a:schemeClr val="lt1"/>
                      </a:solidFill>
                    </a:rPr>
                    <a:t>Authenticator</a:t>
                  </a:r>
                  <a:br>
                    <a:rPr lang="it">
                      <a:solidFill>
                        <a:schemeClr val="lt1"/>
                      </a:solidFill>
                    </a:rPr>
                  </a:br>
                  <a:endParaRPr>
                    <a:solidFill>
                      <a:schemeClr val="lt1"/>
                    </a:solidFill>
                  </a:endParaRPr>
                </a:p>
              </p:txBody>
            </p:sp>
          </p:grpSp>
          <p:pic>
            <p:nvPicPr>
              <p:cNvPr id="106" name="Google Shape;106;p19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>
                <a:off x="3543046" y="3833388"/>
                <a:ext cx="382000" cy="382025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7" name="Google Shape;107;p19"/>
              <p:cNvSpPr/>
              <p:nvPr/>
            </p:nvSpPr>
            <p:spPr>
              <a:xfrm>
                <a:off x="2455350" y="3862700"/>
                <a:ext cx="1148100" cy="323400"/>
              </a:xfrm>
              <a:prstGeom prst="roundRect">
                <a:avLst>
                  <a:gd fmla="val 16667" name="adj"/>
                </a:avLst>
              </a:prstGeom>
              <a:solidFill>
                <a:srgbClr val="0086FF"/>
              </a:solidFill>
              <a:ln cap="flat" cmpd="sng" w="9525">
                <a:solidFill>
                  <a:schemeClr val="dk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it" sz="1200">
                    <a:solidFill>
                      <a:schemeClr val="lt1"/>
                    </a:solidFill>
                  </a:rPr>
                  <a:t>Authenticator</a:t>
                </a:r>
                <a:endParaRPr sz="1200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108" name="Google Shape;108;p19"/>
            <p:cNvSpPr txBox="1"/>
            <p:nvPr/>
          </p:nvSpPr>
          <p:spPr>
            <a:xfrm>
              <a:off x="2637150" y="2455250"/>
              <a:ext cx="1106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t">
                  <a:solidFill>
                    <a:schemeClr val="lt1"/>
                  </a:solidFill>
                </a:rPr>
                <a:t>AS-REQ</a:t>
              </a:r>
              <a:endParaRPr b="1">
                <a:solidFill>
                  <a:schemeClr val="lt1"/>
                </a:solidFill>
              </a:endParaRPr>
            </a:p>
          </p:txBody>
        </p:sp>
      </p:grpSp>
      <p:sp>
        <p:nvSpPr>
          <p:cNvPr id="109" name="Google Shape;109;p19"/>
          <p:cNvSpPr txBox="1"/>
          <p:nvPr/>
        </p:nvSpPr>
        <p:spPr>
          <a:xfrm>
            <a:off x="5043625" y="2752575"/>
            <a:ext cx="2470500" cy="140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chemeClr val="lt1"/>
                </a:solidFill>
              </a:rPr>
              <a:t>Note:</a:t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it">
                <a:solidFill>
                  <a:schemeClr val="lt1"/>
                </a:solidFill>
              </a:rPr>
              <a:t>May contain a salt for KDF</a:t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it">
                <a:solidFill>
                  <a:schemeClr val="lt1"/>
                </a:solidFill>
              </a:rPr>
              <a:t>KDC should </a:t>
            </a:r>
            <a:r>
              <a:rPr lang="it">
                <a:solidFill>
                  <a:schemeClr val="lt1"/>
                </a:solidFill>
              </a:rPr>
              <a:t>maintain</a:t>
            </a:r>
            <a:r>
              <a:rPr lang="it">
                <a:solidFill>
                  <a:schemeClr val="lt1"/>
                </a:solidFill>
              </a:rPr>
              <a:t> a cache within an acceptable time range (clock skew)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0"/>
          <p:cNvSpPr/>
          <p:nvPr/>
        </p:nvSpPr>
        <p:spPr>
          <a:xfrm>
            <a:off x="567250" y="1115950"/>
            <a:ext cx="2411100" cy="834600"/>
          </a:xfrm>
          <a:prstGeom prst="rect">
            <a:avLst/>
          </a:prstGeom>
          <a:solidFill>
            <a:srgbClr val="FF3E3E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>
                <a:solidFill>
                  <a:schemeClr val="lt1"/>
                </a:solidFill>
              </a:rPr>
              <a:t>KDC + AS (DC)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15" name="Google Shape;115;p20"/>
          <p:cNvSpPr/>
          <p:nvPr/>
        </p:nvSpPr>
        <p:spPr>
          <a:xfrm>
            <a:off x="3366450" y="1115950"/>
            <a:ext cx="2411100" cy="834600"/>
          </a:xfrm>
          <a:prstGeom prst="rect">
            <a:avLst/>
          </a:prstGeom>
          <a:solidFill>
            <a:srgbClr val="0086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>
                <a:solidFill>
                  <a:schemeClr val="lt1"/>
                </a:solidFill>
              </a:rPr>
              <a:t>USER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16" name="Google Shape;116;p20"/>
          <p:cNvSpPr/>
          <p:nvPr/>
        </p:nvSpPr>
        <p:spPr>
          <a:xfrm>
            <a:off x="6165650" y="1115950"/>
            <a:ext cx="2411100" cy="834600"/>
          </a:xfrm>
          <a:prstGeom prst="rect">
            <a:avLst/>
          </a:prstGeom>
          <a:solidFill>
            <a:srgbClr val="9FE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>
                <a:solidFill>
                  <a:schemeClr val="lt1"/>
                </a:solidFill>
              </a:rPr>
              <a:t>SERVICE PRINCIPAL</a:t>
            </a:r>
            <a:endParaRPr b="1">
              <a:solidFill>
                <a:schemeClr val="lt1"/>
              </a:solidFill>
            </a:endParaRPr>
          </a:p>
        </p:txBody>
      </p:sp>
      <p:pic>
        <p:nvPicPr>
          <p:cNvPr id="117" name="Google Shape;11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74700" y="451668"/>
            <a:ext cx="593000" cy="59298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8" name="Google Shape;118;p20"/>
          <p:cNvCxnSpPr/>
          <p:nvPr/>
        </p:nvCxnSpPr>
        <p:spPr>
          <a:xfrm>
            <a:off x="1790550" y="2655350"/>
            <a:ext cx="2799300" cy="0"/>
          </a:xfrm>
          <a:prstGeom prst="straightConnector1">
            <a:avLst/>
          </a:prstGeom>
          <a:noFill/>
          <a:ln cap="flat" cmpd="sng" w="9525">
            <a:solidFill>
              <a:srgbClr val="B7B7B7"/>
            </a:solidFill>
            <a:prstDash val="dash"/>
            <a:round/>
            <a:headEnd len="med" w="med" type="none"/>
            <a:tailEnd len="med" w="med" type="triangle"/>
          </a:ln>
        </p:spPr>
      </p:cxnSp>
      <p:sp>
        <p:nvSpPr>
          <p:cNvPr id="119" name="Google Shape;119;p20"/>
          <p:cNvSpPr txBox="1"/>
          <p:nvPr/>
        </p:nvSpPr>
        <p:spPr>
          <a:xfrm>
            <a:off x="5043625" y="2752575"/>
            <a:ext cx="2470500" cy="20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chemeClr val="lt1"/>
                </a:solidFill>
              </a:rPr>
              <a:t>Note:</a:t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it">
                <a:solidFill>
                  <a:schemeClr val="lt1"/>
                </a:solidFill>
              </a:rPr>
              <a:t>TGT cannot be tampered by user</a:t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it">
                <a:solidFill>
                  <a:schemeClr val="lt1"/>
                </a:solidFill>
              </a:rPr>
              <a:t>Privilege Attribute Certificate (PAC): contains user information 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20" name="Google Shape;120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95350" y="451699"/>
            <a:ext cx="593000" cy="59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22298" y="484975"/>
            <a:ext cx="526350" cy="52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75488" y="451675"/>
            <a:ext cx="593025" cy="59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67250" y="451675"/>
            <a:ext cx="593025" cy="59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76288" y="451675"/>
            <a:ext cx="593025" cy="59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85325" y="451693"/>
            <a:ext cx="593000" cy="59298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6" name="Google Shape;126;p20"/>
          <p:cNvGrpSpPr/>
          <p:nvPr/>
        </p:nvGrpSpPr>
        <p:grpSpPr>
          <a:xfrm>
            <a:off x="2294550" y="2363025"/>
            <a:ext cx="1791300" cy="2184600"/>
            <a:chOff x="2294550" y="2363025"/>
            <a:chExt cx="1791300" cy="2184600"/>
          </a:xfrm>
        </p:grpSpPr>
        <p:sp>
          <p:nvSpPr>
            <p:cNvPr id="127" name="Google Shape;127;p20"/>
            <p:cNvSpPr/>
            <p:nvPr/>
          </p:nvSpPr>
          <p:spPr>
            <a:xfrm>
              <a:off x="2294550" y="2363025"/>
              <a:ext cx="1791300" cy="2184600"/>
            </a:xfrm>
            <a:prstGeom prst="roundRect">
              <a:avLst>
                <a:gd fmla="val 16667" name="adj"/>
              </a:avLst>
            </a:prstGeom>
            <a:solidFill>
              <a:srgbClr val="1A233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20"/>
            <p:cNvSpPr txBox="1"/>
            <p:nvPr/>
          </p:nvSpPr>
          <p:spPr>
            <a:xfrm>
              <a:off x="2637150" y="2455250"/>
              <a:ext cx="1106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t">
                  <a:solidFill>
                    <a:schemeClr val="lt1"/>
                  </a:solidFill>
                </a:rPr>
                <a:t>AS-REP</a:t>
              </a:r>
              <a:endParaRPr b="1">
                <a:solidFill>
                  <a:schemeClr val="lt1"/>
                </a:solidFill>
              </a:endParaRPr>
            </a:p>
          </p:txBody>
        </p:sp>
      </p:grpSp>
      <p:pic>
        <p:nvPicPr>
          <p:cNvPr id="129" name="Google Shape;129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04046" y="3051788"/>
            <a:ext cx="382000" cy="382025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0"/>
          <p:cNvSpPr/>
          <p:nvPr/>
        </p:nvSpPr>
        <p:spPr>
          <a:xfrm>
            <a:off x="2455350" y="2922500"/>
            <a:ext cx="1408800" cy="14958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200">
                <a:solidFill>
                  <a:schemeClr val="lt1"/>
                </a:solidFill>
              </a:rPr>
              <a:t>Client-Service Key</a:t>
            </a:r>
            <a:endParaRPr b="1" sz="1200">
              <a:solidFill>
                <a:schemeClr val="lt1"/>
              </a:solidFill>
            </a:endParaRPr>
          </a:p>
        </p:txBody>
      </p:sp>
      <p:pic>
        <p:nvPicPr>
          <p:cNvPr id="131" name="Google Shape;131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04250" y="3830250"/>
            <a:ext cx="381600" cy="381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0"/>
          <p:cNvSpPr/>
          <p:nvPr/>
        </p:nvSpPr>
        <p:spPr>
          <a:xfrm>
            <a:off x="2500500" y="3629875"/>
            <a:ext cx="1318500" cy="668700"/>
          </a:xfrm>
          <a:prstGeom prst="roundRect">
            <a:avLst>
              <a:gd fmla="val 16667" name="adj"/>
            </a:avLst>
          </a:prstGeom>
          <a:solidFill>
            <a:srgbClr val="FF3E3E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200">
                <a:solidFill>
                  <a:schemeClr val="lt1"/>
                </a:solidFill>
              </a:rPr>
              <a:t>TGT ( PAC + Client-DC Key)</a:t>
            </a:r>
            <a:endParaRPr b="1"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1"/>
          <p:cNvSpPr/>
          <p:nvPr/>
        </p:nvSpPr>
        <p:spPr>
          <a:xfrm>
            <a:off x="567250" y="1115950"/>
            <a:ext cx="2411100" cy="834600"/>
          </a:xfrm>
          <a:prstGeom prst="rect">
            <a:avLst/>
          </a:prstGeom>
          <a:solidFill>
            <a:srgbClr val="FF3E3E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>
                <a:solidFill>
                  <a:schemeClr val="lt1"/>
                </a:solidFill>
              </a:rPr>
              <a:t>KDC + AS</a:t>
            </a:r>
            <a:r>
              <a:rPr b="1" lang="it">
                <a:solidFill>
                  <a:schemeClr val="lt1"/>
                </a:solidFill>
              </a:rPr>
              <a:t> (DC)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38" name="Google Shape;138;p21"/>
          <p:cNvSpPr/>
          <p:nvPr/>
        </p:nvSpPr>
        <p:spPr>
          <a:xfrm>
            <a:off x="3366450" y="1115950"/>
            <a:ext cx="2411100" cy="834600"/>
          </a:xfrm>
          <a:prstGeom prst="rect">
            <a:avLst/>
          </a:prstGeom>
          <a:solidFill>
            <a:srgbClr val="0086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>
                <a:solidFill>
                  <a:schemeClr val="lt1"/>
                </a:solidFill>
              </a:rPr>
              <a:t>USER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39" name="Google Shape;139;p21"/>
          <p:cNvSpPr/>
          <p:nvPr/>
        </p:nvSpPr>
        <p:spPr>
          <a:xfrm>
            <a:off x="6165650" y="1115950"/>
            <a:ext cx="2411100" cy="834600"/>
          </a:xfrm>
          <a:prstGeom prst="rect">
            <a:avLst/>
          </a:prstGeom>
          <a:solidFill>
            <a:srgbClr val="9FE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>
                <a:solidFill>
                  <a:schemeClr val="lt1"/>
                </a:solidFill>
              </a:rPr>
              <a:t>SERVICE PRINCIPAL</a:t>
            </a:r>
            <a:endParaRPr b="1">
              <a:solidFill>
                <a:schemeClr val="lt1"/>
              </a:solidFill>
            </a:endParaRPr>
          </a:p>
        </p:txBody>
      </p:sp>
      <p:pic>
        <p:nvPicPr>
          <p:cNvPr id="140" name="Google Shape;140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7250" y="451675"/>
            <a:ext cx="593025" cy="59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76288" y="451675"/>
            <a:ext cx="593025" cy="59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85325" y="451693"/>
            <a:ext cx="593000" cy="592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74700" y="451668"/>
            <a:ext cx="593000" cy="59298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4" name="Google Shape;144;p21"/>
          <p:cNvCxnSpPr/>
          <p:nvPr/>
        </p:nvCxnSpPr>
        <p:spPr>
          <a:xfrm rot="10800000">
            <a:off x="1790550" y="2655350"/>
            <a:ext cx="2799300" cy="0"/>
          </a:xfrm>
          <a:prstGeom prst="straightConnector1">
            <a:avLst/>
          </a:prstGeom>
          <a:noFill/>
          <a:ln cap="flat" cmpd="sng" w="9525">
            <a:solidFill>
              <a:srgbClr val="B7B7B7"/>
            </a:solidFill>
            <a:prstDash val="dash"/>
            <a:round/>
            <a:headEnd len="med" w="med" type="none"/>
            <a:tailEnd len="med" w="med" type="triangle"/>
          </a:ln>
        </p:spPr>
      </p:cxnSp>
      <p:grpSp>
        <p:nvGrpSpPr>
          <p:cNvPr id="145" name="Google Shape;145;p21"/>
          <p:cNvGrpSpPr/>
          <p:nvPr/>
        </p:nvGrpSpPr>
        <p:grpSpPr>
          <a:xfrm>
            <a:off x="2294550" y="2363025"/>
            <a:ext cx="1791300" cy="2184600"/>
            <a:chOff x="2294550" y="2363025"/>
            <a:chExt cx="1791300" cy="2184600"/>
          </a:xfrm>
        </p:grpSpPr>
        <p:sp>
          <p:nvSpPr>
            <p:cNvPr id="146" name="Google Shape;146;p21"/>
            <p:cNvSpPr/>
            <p:nvPr/>
          </p:nvSpPr>
          <p:spPr>
            <a:xfrm>
              <a:off x="2294550" y="2363025"/>
              <a:ext cx="1791300" cy="2184600"/>
            </a:xfrm>
            <a:prstGeom prst="roundRect">
              <a:avLst>
                <a:gd fmla="val 16667" name="adj"/>
              </a:avLst>
            </a:prstGeom>
            <a:solidFill>
              <a:srgbClr val="1A233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21"/>
            <p:cNvSpPr txBox="1"/>
            <p:nvPr/>
          </p:nvSpPr>
          <p:spPr>
            <a:xfrm>
              <a:off x="2455350" y="2468675"/>
              <a:ext cx="1469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t">
                  <a:solidFill>
                    <a:schemeClr val="lt1"/>
                  </a:solidFill>
                </a:rPr>
                <a:t>TGS</a:t>
              </a:r>
              <a:r>
                <a:rPr b="1" lang="it">
                  <a:solidFill>
                    <a:schemeClr val="lt1"/>
                  </a:solidFill>
                </a:rPr>
                <a:t>-REQ</a:t>
              </a:r>
              <a:endParaRPr b="1">
                <a:solidFill>
                  <a:schemeClr val="lt1"/>
                </a:solidFill>
              </a:endParaRPr>
            </a:p>
          </p:txBody>
        </p:sp>
      </p:grpSp>
      <p:sp>
        <p:nvSpPr>
          <p:cNvPr id="148" name="Google Shape;148;p21"/>
          <p:cNvSpPr txBox="1"/>
          <p:nvPr/>
        </p:nvSpPr>
        <p:spPr>
          <a:xfrm>
            <a:off x="5043625" y="2752575"/>
            <a:ext cx="2470500" cy="20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chemeClr val="lt1"/>
                </a:solidFill>
              </a:rPr>
              <a:t>Note:</a:t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it">
                <a:solidFill>
                  <a:schemeClr val="lt1"/>
                </a:solidFill>
              </a:rPr>
              <a:t>Used for inter-relam TGT</a:t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it">
                <a:solidFill>
                  <a:schemeClr val="lt1"/>
                </a:solidFill>
              </a:rPr>
              <a:t>Authenticator cache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49" name="Google Shape;149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95350" y="451699"/>
            <a:ext cx="593000" cy="59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22298" y="484975"/>
            <a:ext cx="526350" cy="52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75488" y="451675"/>
            <a:ext cx="593025" cy="59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43450" y="2893412"/>
            <a:ext cx="381600" cy="381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1"/>
          <p:cNvSpPr/>
          <p:nvPr/>
        </p:nvSpPr>
        <p:spPr>
          <a:xfrm>
            <a:off x="2455350" y="2922500"/>
            <a:ext cx="1148100" cy="323400"/>
          </a:xfrm>
          <a:prstGeom prst="roundRect">
            <a:avLst>
              <a:gd fmla="val 16667" name="adj"/>
            </a:avLst>
          </a:prstGeom>
          <a:solidFill>
            <a:srgbClr val="9F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1200">
                <a:solidFill>
                  <a:schemeClr val="lt1"/>
                </a:solidFill>
              </a:rPr>
              <a:t>Authenticator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154" name="Google Shape;154;p21"/>
          <p:cNvSpPr txBox="1"/>
          <p:nvPr/>
        </p:nvSpPr>
        <p:spPr>
          <a:xfrm>
            <a:off x="2385322" y="4025200"/>
            <a:ext cx="153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1200">
                <a:solidFill>
                  <a:srgbClr val="9FEF00"/>
                </a:solidFill>
              </a:rPr>
              <a:t>SPN</a:t>
            </a:r>
            <a:endParaRPr sz="1200">
              <a:solidFill>
                <a:srgbClr val="9FEF00"/>
              </a:solidFill>
            </a:endParaRPr>
          </a:p>
        </p:txBody>
      </p:sp>
      <p:pic>
        <p:nvPicPr>
          <p:cNvPr id="155" name="Google Shape;15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2300" y="3459300"/>
            <a:ext cx="381600" cy="381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1"/>
          <p:cNvSpPr/>
          <p:nvPr/>
        </p:nvSpPr>
        <p:spPr>
          <a:xfrm>
            <a:off x="2465925" y="3387000"/>
            <a:ext cx="1148100" cy="526200"/>
          </a:xfrm>
          <a:prstGeom prst="roundRect">
            <a:avLst>
              <a:gd fmla="val 16667" name="adj"/>
            </a:avLst>
          </a:prstGeom>
          <a:solidFill>
            <a:srgbClr val="FF3E3E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1200">
                <a:solidFill>
                  <a:schemeClr val="lt1"/>
                </a:solidFill>
              </a:rPr>
              <a:t>TGT(Session Key + PAC)</a:t>
            </a:r>
            <a:endParaRPr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2"/>
          <p:cNvSpPr/>
          <p:nvPr/>
        </p:nvSpPr>
        <p:spPr>
          <a:xfrm>
            <a:off x="567250" y="1115950"/>
            <a:ext cx="2411100" cy="834600"/>
          </a:xfrm>
          <a:prstGeom prst="rect">
            <a:avLst/>
          </a:prstGeom>
          <a:solidFill>
            <a:srgbClr val="FF3E3E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>
                <a:solidFill>
                  <a:schemeClr val="lt1"/>
                </a:solidFill>
              </a:rPr>
              <a:t>KDC + AS</a:t>
            </a:r>
            <a:r>
              <a:rPr b="1" lang="it">
                <a:solidFill>
                  <a:schemeClr val="lt1"/>
                </a:solidFill>
              </a:rPr>
              <a:t> (DC)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62" name="Google Shape;162;p22"/>
          <p:cNvSpPr/>
          <p:nvPr/>
        </p:nvSpPr>
        <p:spPr>
          <a:xfrm>
            <a:off x="3366450" y="1115950"/>
            <a:ext cx="2411100" cy="834600"/>
          </a:xfrm>
          <a:prstGeom prst="rect">
            <a:avLst/>
          </a:prstGeom>
          <a:solidFill>
            <a:srgbClr val="0086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>
                <a:solidFill>
                  <a:schemeClr val="lt1"/>
                </a:solidFill>
              </a:rPr>
              <a:t>USER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63" name="Google Shape;163;p22"/>
          <p:cNvSpPr/>
          <p:nvPr/>
        </p:nvSpPr>
        <p:spPr>
          <a:xfrm>
            <a:off x="6165650" y="1115950"/>
            <a:ext cx="2411100" cy="834600"/>
          </a:xfrm>
          <a:prstGeom prst="rect">
            <a:avLst/>
          </a:prstGeom>
          <a:solidFill>
            <a:srgbClr val="9FE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>
                <a:solidFill>
                  <a:schemeClr val="lt1"/>
                </a:solidFill>
              </a:rPr>
              <a:t>SERVICE PRINCIPAL</a:t>
            </a:r>
            <a:endParaRPr b="1">
              <a:solidFill>
                <a:schemeClr val="lt1"/>
              </a:solidFill>
            </a:endParaRPr>
          </a:p>
        </p:txBody>
      </p:sp>
      <p:pic>
        <p:nvPicPr>
          <p:cNvPr id="164" name="Google Shape;16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7250" y="451675"/>
            <a:ext cx="593025" cy="59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76288" y="451675"/>
            <a:ext cx="593025" cy="59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85325" y="451693"/>
            <a:ext cx="593000" cy="592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74700" y="451668"/>
            <a:ext cx="593000" cy="59298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8" name="Google Shape;168;p22"/>
          <p:cNvCxnSpPr/>
          <p:nvPr/>
        </p:nvCxnSpPr>
        <p:spPr>
          <a:xfrm>
            <a:off x="1790550" y="2655350"/>
            <a:ext cx="2799300" cy="0"/>
          </a:xfrm>
          <a:prstGeom prst="straightConnector1">
            <a:avLst/>
          </a:prstGeom>
          <a:noFill/>
          <a:ln cap="flat" cmpd="sng" w="9525">
            <a:solidFill>
              <a:srgbClr val="B7B7B7"/>
            </a:solidFill>
            <a:prstDash val="dash"/>
            <a:round/>
            <a:headEnd len="med" w="med" type="none"/>
            <a:tailEnd len="med" w="med" type="triangle"/>
          </a:ln>
        </p:spPr>
      </p:cxnSp>
      <p:sp>
        <p:nvSpPr>
          <p:cNvPr id="169" name="Google Shape;169;p22"/>
          <p:cNvSpPr/>
          <p:nvPr/>
        </p:nvSpPr>
        <p:spPr>
          <a:xfrm>
            <a:off x="2294550" y="2363025"/>
            <a:ext cx="1791300" cy="2184600"/>
          </a:xfrm>
          <a:prstGeom prst="roundRect">
            <a:avLst>
              <a:gd fmla="val 16667" name="adj"/>
            </a:avLst>
          </a:prstGeom>
          <a:solidFill>
            <a:srgbClr val="1A233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0" name="Google Shape;170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24988" y="451711"/>
            <a:ext cx="593000" cy="59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64075" y="451650"/>
            <a:ext cx="593025" cy="59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185888" y="451638"/>
            <a:ext cx="593025" cy="59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94350" y="395375"/>
            <a:ext cx="526350" cy="52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364423" y="485013"/>
            <a:ext cx="526350" cy="52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04250" y="3027500"/>
            <a:ext cx="381600" cy="3816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2"/>
          <p:cNvSpPr/>
          <p:nvPr/>
        </p:nvSpPr>
        <p:spPr>
          <a:xfrm>
            <a:off x="2455350" y="2922500"/>
            <a:ext cx="1408800" cy="1495800"/>
          </a:xfrm>
          <a:prstGeom prst="roundRect">
            <a:avLst>
              <a:gd fmla="val 16667" name="adj"/>
            </a:avLst>
          </a:prstGeom>
          <a:solidFill>
            <a:srgbClr val="9F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200">
                <a:solidFill>
                  <a:schemeClr val="lt1"/>
                </a:solidFill>
              </a:rPr>
              <a:t>Client-Service Key</a:t>
            </a:r>
            <a:endParaRPr b="1" sz="1200">
              <a:solidFill>
                <a:schemeClr val="lt1"/>
              </a:solidFill>
            </a:endParaRPr>
          </a:p>
        </p:txBody>
      </p:sp>
      <p:pic>
        <p:nvPicPr>
          <p:cNvPr id="177" name="Google Shape;177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04250" y="3781251"/>
            <a:ext cx="381600" cy="38160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2"/>
          <p:cNvSpPr/>
          <p:nvPr/>
        </p:nvSpPr>
        <p:spPr>
          <a:xfrm>
            <a:off x="2500500" y="3629875"/>
            <a:ext cx="1318500" cy="668700"/>
          </a:xfrm>
          <a:prstGeom prst="roundRect">
            <a:avLst>
              <a:gd fmla="val 16667" name="adj"/>
            </a:avLst>
          </a:prstGeom>
          <a:solidFill>
            <a:srgbClr val="9FE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200">
                <a:solidFill>
                  <a:schemeClr val="lt1"/>
                </a:solidFill>
              </a:rPr>
              <a:t>TGS ( PAC + Client-Service Key)</a:t>
            </a:r>
            <a:endParaRPr b="1" sz="1200">
              <a:solidFill>
                <a:schemeClr val="lt1"/>
              </a:solidFill>
            </a:endParaRPr>
          </a:p>
        </p:txBody>
      </p:sp>
      <p:sp>
        <p:nvSpPr>
          <p:cNvPr id="179" name="Google Shape;179;p22"/>
          <p:cNvSpPr txBox="1"/>
          <p:nvPr/>
        </p:nvSpPr>
        <p:spPr>
          <a:xfrm>
            <a:off x="5043625" y="2752575"/>
            <a:ext cx="2470500" cy="20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chemeClr val="lt1"/>
                </a:solidFill>
              </a:rPr>
              <a:t>Note:</a:t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it">
                <a:solidFill>
                  <a:schemeClr val="lt1"/>
                </a:solidFill>
              </a:rPr>
              <a:t>Identical to AS-REP but with user-KDC session key</a:t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it">
                <a:solidFill>
                  <a:schemeClr val="lt1"/>
                </a:solidFill>
              </a:rPr>
              <a:t>TGS cannot last more than its TGT -&gt; cascade attack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80" name="Google Shape;180;p22"/>
          <p:cNvSpPr txBox="1"/>
          <p:nvPr/>
        </p:nvSpPr>
        <p:spPr>
          <a:xfrm>
            <a:off x="2455350" y="2468675"/>
            <a:ext cx="1469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>
                <a:solidFill>
                  <a:schemeClr val="lt1"/>
                </a:solidFill>
              </a:rPr>
              <a:t>TGS-REP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3"/>
          <p:cNvSpPr/>
          <p:nvPr/>
        </p:nvSpPr>
        <p:spPr>
          <a:xfrm>
            <a:off x="567250" y="1115950"/>
            <a:ext cx="2411100" cy="834600"/>
          </a:xfrm>
          <a:prstGeom prst="rect">
            <a:avLst/>
          </a:prstGeom>
          <a:solidFill>
            <a:srgbClr val="FF3E3E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>
                <a:solidFill>
                  <a:schemeClr val="lt1"/>
                </a:solidFill>
              </a:rPr>
              <a:t>KDC + AS</a:t>
            </a:r>
            <a:r>
              <a:rPr b="1" lang="it">
                <a:solidFill>
                  <a:schemeClr val="lt1"/>
                </a:solidFill>
              </a:rPr>
              <a:t> (DC)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86" name="Google Shape;186;p23"/>
          <p:cNvSpPr/>
          <p:nvPr/>
        </p:nvSpPr>
        <p:spPr>
          <a:xfrm>
            <a:off x="3366450" y="1115950"/>
            <a:ext cx="2411100" cy="834600"/>
          </a:xfrm>
          <a:prstGeom prst="rect">
            <a:avLst/>
          </a:prstGeom>
          <a:solidFill>
            <a:srgbClr val="0086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>
                <a:solidFill>
                  <a:schemeClr val="lt1"/>
                </a:solidFill>
              </a:rPr>
              <a:t>USER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187" name="Google Shape;187;p23"/>
          <p:cNvSpPr/>
          <p:nvPr/>
        </p:nvSpPr>
        <p:spPr>
          <a:xfrm>
            <a:off x="6165650" y="1115950"/>
            <a:ext cx="2411100" cy="834600"/>
          </a:xfrm>
          <a:prstGeom prst="rect">
            <a:avLst/>
          </a:prstGeom>
          <a:solidFill>
            <a:srgbClr val="9FE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>
                <a:solidFill>
                  <a:schemeClr val="lt1"/>
                </a:solidFill>
              </a:rPr>
              <a:t>SERVICE PRINCIPAL</a:t>
            </a:r>
            <a:endParaRPr b="1">
              <a:solidFill>
                <a:schemeClr val="lt1"/>
              </a:solidFill>
            </a:endParaRPr>
          </a:p>
        </p:txBody>
      </p:sp>
      <p:pic>
        <p:nvPicPr>
          <p:cNvPr id="188" name="Google Shape;18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7250" y="451675"/>
            <a:ext cx="593025" cy="59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76288" y="451675"/>
            <a:ext cx="593025" cy="59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85325" y="451693"/>
            <a:ext cx="593000" cy="59298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1" name="Google Shape;191;p23"/>
          <p:cNvCxnSpPr/>
          <p:nvPr/>
        </p:nvCxnSpPr>
        <p:spPr>
          <a:xfrm>
            <a:off x="4525000" y="2646125"/>
            <a:ext cx="2799300" cy="0"/>
          </a:xfrm>
          <a:prstGeom prst="straightConnector1">
            <a:avLst/>
          </a:prstGeom>
          <a:noFill/>
          <a:ln cap="flat" cmpd="sng" w="9525">
            <a:solidFill>
              <a:srgbClr val="B7B7B7"/>
            </a:solidFill>
            <a:prstDash val="dash"/>
            <a:round/>
            <a:headEnd len="med" w="med" type="none"/>
            <a:tailEnd len="med" w="med" type="triangle"/>
          </a:ln>
        </p:spPr>
      </p:cxnSp>
      <p:grpSp>
        <p:nvGrpSpPr>
          <p:cNvPr id="192" name="Google Shape;192;p23"/>
          <p:cNvGrpSpPr/>
          <p:nvPr/>
        </p:nvGrpSpPr>
        <p:grpSpPr>
          <a:xfrm>
            <a:off x="5029000" y="2353800"/>
            <a:ext cx="1791300" cy="2184600"/>
            <a:chOff x="2294550" y="2363025"/>
            <a:chExt cx="1791300" cy="2184600"/>
          </a:xfrm>
        </p:grpSpPr>
        <p:sp>
          <p:nvSpPr>
            <p:cNvPr id="193" name="Google Shape;193;p23"/>
            <p:cNvSpPr/>
            <p:nvPr/>
          </p:nvSpPr>
          <p:spPr>
            <a:xfrm>
              <a:off x="2294550" y="2363025"/>
              <a:ext cx="1791300" cy="2184600"/>
            </a:xfrm>
            <a:prstGeom prst="roundRect">
              <a:avLst>
                <a:gd fmla="val 16667" name="adj"/>
              </a:avLst>
            </a:prstGeom>
            <a:solidFill>
              <a:srgbClr val="1A233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23"/>
            <p:cNvSpPr txBox="1"/>
            <p:nvPr/>
          </p:nvSpPr>
          <p:spPr>
            <a:xfrm>
              <a:off x="2637150" y="2455250"/>
              <a:ext cx="1106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t">
                  <a:solidFill>
                    <a:schemeClr val="lt1"/>
                  </a:solidFill>
                </a:rPr>
                <a:t>AP-REQ</a:t>
              </a:r>
              <a:endParaRPr b="1">
                <a:solidFill>
                  <a:schemeClr val="lt1"/>
                </a:solidFill>
              </a:endParaRPr>
            </a:p>
          </p:txBody>
        </p:sp>
      </p:grpSp>
      <p:pic>
        <p:nvPicPr>
          <p:cNvPr id="195" name="Google Shape;195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24988" y="451711"/>
            <a:ext cx="593000" cy="59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64075" y="451650"/>
            <a:ext cx="593025" cy="59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185888" y="451638"/>
            <a:ext cx="593025" cy="59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94350" y="395375"/>
            <a:ext cx="526350" cy="52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364423" y="485013"/>
            <a:ext cx="526350" cy="52635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3"/>
          <p:cNvSpPr/>
          <p:nvPr/>
        </p:nvSpPr>
        <p:spPr>
          <a:xfrm>
            <a:off x="5160888" y="2994850"/>
            <a:ext cx="1260600" cy="323400"/>
          </a:xfrm>
          <a:prstGeom prst="roundRect">
            <a:avLst>
              <a:gd fmla="val 16667" name="adj"/>
            </a:avLst>
          </a:prstGeom>
          <a:solidFill>
            <a:srgbClr val="FFA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200">
                <a:solidFill>
                  <a:schemeClr val="lt1"/>
                </a:solidFill>
              </a:rPr>
              <a:t>Authenticator</a:t>
            </a:r>
            <a:endParaRPr b="1" sz="1200">
              <a:solidFill>
                <a:schemeClr val="lt1"/>
              </a:solidFill>
            </a:endParaRPr>
          </a:p>
        </p:txBody>
      </p:sp>
      <p:pic>
        <p:nvPicPr>
          <p:cNvPr id="201" name="Google Shape;201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35725" y="3716326"/>
            <a:ext cx="381600" cy="3816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3"/>
          <p:cNvSpPr/>
          <p:nvPr/>
        </p:nvSpPr>
        <p:spPr>
          <a:xfrm>
            <a:off x="5131975" y="3564950"/>
            <a:ext cx="1318500" cy="668700"/>
          </a:xfrm>
          <a:prstGeom prst="roundRect">
            <a:avLst>
              <a:gd fmla="val 16667" name="adj"/>
            </a:avLst>
          </a:prstGeom>
          <a:solidFill>
            <a:srgbClr val="9FE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200">
                <a:solidFill>
                  <a:schemeClr val="lt1"/>
                </a:solidFill>
              </a:rPr>
              <a:t>TGS ( PAC + Client-Service Key)</a:t>
            </a:r>
            <a:endParaRPr b="1" sz="1200">
              <a:solidFill>
                <a:schemeClr val="lt1"/>
              </a:solidFill>
            </a:endParaRPr>
          </a:p>
        </p:txBody>
      </p:sp>
      <p:pic>
        <p:nvPicPr>
          <p:cNvPr id="203" name="Google Shape;203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06807" y="2965738"/>
            <a:ext cx="381600" cy="381616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3"/>
          <p:cNvSpPr txBox="1"/>
          <p:nvPr/>
        </p:nvSpPr>
        <p:spPr>
          <a:xfrm>
            <a:off x="537550" y="2646125"/>
            <a:ext cx="2470500" cy="20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chemeClr val="lt1"/>
                </a:solidFill>
              </a:rPr>
              <a:t>Note:</a:t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it">
                <a:solidFill>
                  <a:schemeClr val="lt1"/>
                </a:solidFill>
              </a:rPr>
              <a:t>TGS != Authentication</a:t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it">
                <a:solidFill>
                  <a:schemeClr val="lt1"/>
                </a:solidFill>
              </a:rPr>
              <a:t>Authenticator cache</a:t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it">
                <a:solidFill>
                  <a:schemeClr val="lt1"/>
                </a:solidFill>
              </a:rPr>
              <a:t>Subkey field in the authenticator message</a:t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it">
                <a:solidFill>
                  <a:schemeClr val="lt1"/>
                </a:solidFill>
              </a:rPr>
              <a:t>PAC validation?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205" name="Google Shape;205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74700" y="451668"/>
            <a:ext cx="593000" cy="5929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4"/>
          <p:cNvSpPr/>
          <p:nvPr/>
        </p:nvSpPr>
        <p:spPr>
          <a:xfrm>
            <a:off x="567250" y="1115950"/>
            <a:ext cx="2411100" cy="834600"/>
          </a:xfrm>
          <a:prstGeom prst="rect">
            <a:avLst/>
          </a:prstGeom>
          <a:solidFill>
            <a:srgbClr val="FF3E3E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>
                <a:solidFill>
                  <a:schemeClr val="lt1"/>
                </a:solidFill>
              </a:rPr>
              <a:t>KDC + AS</a:t>
            </a:r>
            <a:r>
              <a:rPr b="1" lang="it">
                <a:solidFill>
                  <a:schemeClr val="lt1"/>
                </a:solidFill>
              </a:rPr>
              <a:t> (DC)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211" name="Google Shape;211;p24"/>
          <p:cNvSpPr/>
          <p:nvPr/>
        </p:nvSpPr>
        <p:spPr>
          <a:xfrm>
            <a:off x="3366450" y="1115950"/>
            <a:ext cx="2411100" cy="834600"/>
          </a:xfrm>
          <a:prstGeom prst="rect">
            <a:avLst/>
          </a:prstGeom>
          <a:solidFill>
            <a:srgbClr val="0086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>
                <a:solidFill>
                  <a:schemeClr val="lt1"/>
                </a:solidFill>
              </a:rPr>
              <a:t>USER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212" name="Google Shape;212;p24"/>
          <p:cNvSpPr/>
          <p:nvPr/>
        </p:nvSpPr>
        <p:spPr>
          <a:xfrm>
            <a:off x="6165650" y="1115950"/>
            <a:ext cx="2411100" cy="834600"/>
          </a:xfrm>
          <a:prstGeom prst="rect">
            <a:avLst/>
          </a:prstGeom>
          <a:solidFill>
            <a:srgbClr val="9FE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>
                <a:solidFill>
                  <a:schemeClr val="lt1"/>
                </a:solidFill>
              </a:rPr>
              <a:t>SERVICE PRINCIPAL</a:t>
            </a:r>
            <a:endParaRPr b="1">
              <a:solidFill>
                <a:schemeClr val="lt1"/>
              </a:solidFill>
            </a:endParaRPr>
          </a:p>
        </p:txBody>
      </p:sp>
      <p:pic>
        <p:nvPicPr>
          <p:cNvPr id="213" name="Google Shape;21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7250" y="451675"/>
            <a:ext cx="593025" cy="59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76288" y="451675"/>
            <a:ext cx="593025" cy="59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85325" y="451693"/>
            <a:ext cx="593000" cy="59298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6" name="Google Shape;216;p24"/>
          <p:cNvCxnSpPr/>
          <p:nvPr/>
        </p:nvCxnSpPr>
        <p:spPr>
          <a:xfrm rot="10800000">
            <a:off x="4525000" y="2646125"/>
            <a:ext cx="2799300" cy="0"/>
          </a:xfrm>
          <a:prstGeom prst="straightConnector1">
            <a:avLst/>
          </a:prstGeom>
          <a:noFill/>
          <a:ln cap="flat" cmpd="sng" w="9525">
            <a:solidFill>
              <a:srgbClr val="B7B7B7"/>
            </a:solidFill>
            <a:prstDash val="dash"/>
            <a:round/>
            <a:headEnd len="med" w="med" type="none"/>
            <a:tailEnd len="med" w="med" type="triangle"/>
          </a:ln>
        </p:spPr>
      </p:cxnSp>
      <p:grpSp>
        <p:nvGrpSpPr>
          <p:cNvPr id="217" name="Google Shape;217;p24"/>
          <p:cNvGrpSpPr/>
          <p:nvPr/>
        </p:nvGrpSpPr>
        <p:grpSpPr>
          <a:xfrm>
            <a:off x="5029000" y="2353800"/>
            <a:ext cx="1791300" cy="2184600"/>
            <a:chOff x="2294550" y="2363025"/>
            <a:chExt cx="1791300" cy="2184600"/>
          </a:xfrm>
        </p:grpSpPr>
        <p:sp>
          <p:nvSpPr>
            <p:cNvPr id="218" name="Google Shape;218;p24"/>
            <p:cNvSpPr/>
            <p:nvPr/>
          </p:nvSpPr>
          <p:spPr>
            <a:xfrm>
              <a:off x="2294550" y="2363025"/>
              <a:ext cx="1791300" cy="2184600"/>
            </a:xfrm>
            <a:prstGeom prst="roundRect">
              <a:avLst>
                <a:gd fmla="val 16667" name="adj"/>
              </a:avLst>
            </a:prstGeom>
            <a:solidFill>
              <a:srgbClr val="1A233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24"/>
            <p:cNvSpPr txBox="1"/>
            <p:nvPr/>
          </p:nvSpPr>
          <p:spPr>
            <a:xfrm>
              <a:off x="2637150" y="2455250"/>
              <a:ext cx="1106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t">
                  <a:solidFill>
                    <a:schemeClr val="lt1"/>
                  </a:solidFill>
                </a:rPr>
                <a:t>AP-REP</a:t>
              </a:r>
              <a:endParaRPr b="1">
                <a:solidFill>
                  <a:schemeClr val="lt1"/>
                </a:solidFill>
              </a:endParaRPr>
            </a:p>
          </p:txBody>
        </p:sp>
      </p:grpSp>
      <p:pic>
        <p:nvPicPr>
          <p:cNvPr id="220" name="Google Shape;220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24988" y="451711"/>
            <a:ext cx="593000" cy="59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64075" y="451650"/>
            <a:ext cx="593025" cy="59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185888" y="451638"/>
            <a:ext cx="593025" cy="59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294350" y="395375"/>
            <a:ext cx="526350" cy="526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364423" y="485013"/>
            <a:ext cx="526350" cy="52635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24"/>
          <p:cNvSpPr/>
          <p:nvPr/>
        </p:nvSpPr>
        <p:spPr>
          <a:xfrm>
            <a:off x="5160888" y="2994850"/>
            <a:ext cx="1260600" cy="323400"/>
          </a:xfrm>
          <a:prstGeom prst="roundRect">
            <a:avLst>
              <a:gd fmla="val 16667" name="adj"/>
            </a:avLst>
          </a:prstGeom>
          <a:solidFill>
            <a:srgbClr val="FFA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it" sz="1200">
                <a:solidFill>
                  <a:schemeClr val="lt1"/>
                </a:solidFill>
              </a:rPr>
              <a:t>Authenticator</a:t>
            </a:r>
            <a:endParaRPr b="1" sz="1200">
              <a:solidFill>
                <a:schemeClr val="lt1"/>
              </a:solidFill>
            </a:endParaRPr>
          </a:p>
        </p:txBody>
      </p:sp>
      <p:pic>
        <p:nvPicPr>
          <p:cNvPr id="226" name="Google Shape;226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306807" y="2965738"/>
            <a:ext cx="381600" cy="381616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4"/>
          <p:cNvSpPr txBox="1"/>
          <p:nvPr/>
        </p:nvSpPr>
        <p:spPr>
          <a:xfrm>
            <a:off x="537550" y="2646125"/>
            <a:ext cx="2470500" cy="20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chemeClr val="lt1"/>
                </a:solidFill>
              </a:rPr>
              <a:t>Note:</a:t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it">
                <a:solidFill>
                  <a:schemeClr val="lt1"/>
                </a:solidFill>
              </a:rPr>
              <a:t>Only if mutual auth required</a:t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it">
                <a:solidFill>
                  <a:schemeClr val="lt1"/>
                </a:solidFill>
              </a:rPr>
              <a:t>CT must be different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228" name="Google Shape;228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74700" y="451668"/>
            <a:ext cx="593000" cy="5929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46813" y="971525"/>
            <a:ext cx="6850375" cy="4018550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FFF"/>
                </a:solidFill>
              </a:rPr>
              <a:t>Recap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6"/>
          <p:cNvSpPr txBox="1"/>
          <p:nvPr>
            <p:ph idx="1" type="body"/>
          </p:nvPr>
        </p:nvSpPr>
        <p:spPr>
          <a:xfrm>
            <a:off x="311700" y="316475"/>
            <a:ext cx="8520600" cy="425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it">
                <a:solidFill>
                  <a:schemeClr val="lt1"/>
                </a:solidFill>
              </a:rPr>
              <a:t>Unencrypted Part:</a:t>
            </a:r>
            <a:endParaRPr b="1">
              <a:solidFill>
                <a:schemeClr val="lt1"/>
              </a:solidFill>
            </a:endParaRPr>
          </a:p>
          <a:p>
            <a:pPr indent="-30480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</a:pPr>
            <a:r>
              <a:rPr lang="it" sz="1200">
                <a:solidFill>
                  <a:schemeClr val="lt1"/>
                </a:solidFill>
              </a:rPr>
              <a:t>Version number of ticket format.</a:t>
            </a:r>
            <a:endParaRPr sz="1200">
              <a:solidFill>
                <a:schemeClr val="lt1"/>
              </a:solidFill>
            </a:endParaRPr>
          </a:p>
          <a:p>
            <a:pPr indent="-3048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</a:pPr>
            <a:r>
              <a:rPr lang="it" sz="1200">
                <a:solidFill>
                  <a:schemeClr val="lt1"/>
                </a:solidFill>
              </a:rPr>
              <a:t>Service realm</a:t>
            </a:r>
            <a:endParaRPr sz="1200">
              <a:solidFill>
                <a:schemeClr val="lt1"/>
              </a:solidFill>
            </a:endParaRPr>
          </a:p>
          <a:p>
            <a:pPr indent="-3048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</a:pPr>
            <a:r>
              <a:rPr lang="it" sz="1200">
                <a:solidFill>
                  <a:schemeClr val="lt1"/>
                </a:solidFill>
              </a:rPr>
              <a:t>Service principal</a:t>
            </a:r>
            <a:endParaRPr sz="12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it">
                <a:solidFill>
                  <a:schemeClr val="lt1"/>
                </a:solidFill>
              </a:rPr>
              <a:t>Encrypted Part:</a:t>
            </a:r>
            <a:endParaRPr b="1">
              <a:solidFill>
                <a:schemeClr val="lt1"/>
              </a:solidFill>
            </a:endParaRPr>
          </a:p>
          <a:p>
            <a:pPr indent="-30480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</a:pPr>
            <a:r>
              <a:rPr lang="it" sz="1200">
                <a:solidFill>
                  <a:schemeClr val="lt1"/>
                </a:solidFill>
              </a:rPr>
              <a:t>Ticket flags*</a:t>
            </a:r>
            <a:endParaRPr sz="1200">
              <a:solidFill>
                <a:schemeClr val="lt1"/>
              </a:solidFill>
            </a:endParaRPr>
          </a:p>
          <a:p>
            <a:pPr indent="-3048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</a:pPr>
            <a:r>
              <a:rPr lang="it" sz="1200">
                <a:solidFill>
                  <a:schemeClr val="lt1"/>
                </a:solidFill>
              </a:rPr>
              <a:t>Session key</a:t>
            </a:r>
            <a:endParaRPr sz="1200">
              <a:solidFill>
                <a:schemeClr val="lt1"/>
              </a:solidFill>
            </a:endParaRPr>
          </a:p>
          <a:p>
            <a:pPr indent="-3048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</a:pPr>
            <a:r>
              <a:rPr lang="it" sz="1200">
                <a:solidFill>
                  <a:schemeClr val="lt1"/>
                </a:solidFill>
              </a:rPr>
              <a:t>Client realm</a:t>
            </a:r>
            <a:endParaRPr sz="1200">
              <a:solidFill>
                <a:schemeClr val="lt1"/>
              </a:solidFill>
            </a:endParaRPr>
          </a:p>
          <a:p>
            <a:pPr indent="-3048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</a:pPr>
            <a:r>
              <a:rPr lang="it" sz="1200">
                <a:solidFill>
                  <a:schemeClr val="lt1"/>
                </a:solidFill>
              </a:rPr>
              <a:t>Client principal (username)</a:t>
            </a:r>
            <a:endParaRPr sz="1200">
              <a:solidFill>
                <a:schemeClr val="lt1"/>
              </a:solidFill>
            </a:endParaRPr>
          </a:p>
          <a:p>
            <a:pPr indent="-3048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</a:pPr>
            <a:r>
              <a:rPr lang="it" sz="1200">
                <a:solidFill>
                  <a:schemeClr val="lt1"/>
                </a:solidFill>
              </a:rPr>
              <a:t>List of Kerberos realms that took part in authenticating the user to whom this ticket was issued.</a:t>
            </a:r>
            <a:endParaRPr sz="1200">
              <a:solidFill>
                <a:schemeClr val="lt1"/>
              </a:solidFill>
            </a:endParaRPr>
          </a:p>
          <a:p>
            <a:pPr indent="-3048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</a:pPr>
            <a:r>
              <a:rPr lang="it" sz="1200">
                <a:solidFill>
                  <a:schemeClr val="lt1"/>
                </a:solidFill>
              </a:rPr>
              <a:t>Timestamp and other meta data about last initial request.</a:t>
            </a:r>
            <a:endParaRPr sz="1200">
              <a:solidFill>
                <a:schemeClr val="lt1"/>
              </a:solidFill>
            </a:endParaRPr>
          </a:p>
          <a:p>
            <a:pPr indent="-3048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</a:pPr>
            <a:r>
              <a:rPr lang="it" sz="1200">
                <a:solidFill>
                  <a:schemeClr val="lt1"/>
                </a:solidFill>
              </a:rPr>
              <a:t>Time client was authenticated.</a:t>
            </a:r>
            <a:endParaRPr sz="1200">
              <a:solidFill>
                <a:schemeClr val="lt1"/>
              </a:solidFill>
            </a:endParaRPr>
          </a:p>
          <a:p>
            <a:pPr indent="-3048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</a:pPr>
            <a:r>
              <a:rPr lang="it" sz="1200">
                <a:solidFill>
                  <a:schemeClr val="lt1"/>
                </a:solidFill>
              </a:rPr>
              <a:t>Validity period start time (optional).</a:t>
            </a:r>
            <a:endParaRPr sz="1200">
              <a:solidFill>
                <a:schemeClr val="lt1"/>
              </a:solidFill>
            </a:endParaRPr>
          </a:p>
          <a:p>
            <a:pPr indent="-3048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</a:pPr>
            <a:r>
              <a:rPr lang="it" sz="1200">
                <a:solidFill>
                  <a:schemeClr val="lt1"/>
                </a:solidFill>
              </a:rPr>
              <a:t>Validity period end time.</a:t>
            </a:r>
            <a:endParaRPr sz="1200">
              <a:solidFill>
                <a:schemeClr val="lt1"/>
              </a:solidFill>
            </a:endParaRPr>
          </a:p>
          <a:p>
            <a:pPr indent="-3048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</a:pPr>
            <a:r>
              <a:rPr lang="it" sz="1200">
                <a:solidFill>
                  <a:schemeClr val="lt1"/>
                </a:solidFill>
              </a:rPr>
              <a:t>Ticket Granting Server (TGS) Name/ID</a:t>
            </a:r>
            <a:endParaRPr sz="1200">
              <a:solidFill>
                <a:schemeClr val="lt1"/>
              </a:solidFill>
            </a:endParaRPr>
          </a:p>
          <a:p>
            <a:pPr indent="-3048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</a:pPr>
            <a:r>
              <a:rPr lang="it" sz="1200">
                <a:solidFill>
                  <a:schemeClr val="lt1"/>
                </a:solidFill>
              </a:rPr>
              <a:t>Timestamp</a:t>
            </a:r>
            <a:endParaRPr sz="1200">
              <a:solidFill>
                <a:schemeClr val="lt1"/>
              </a:solidFill>
            </a:endParaRPr>
          </a:p>
          <a:p>
            <a:pPr indent="-3048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</a:pPr>
            <a:r>
              <a:rPr lang="it" sz="1200">
                <a:solidFill>
                  <a:schemeClr val="lt1"/>
                </a:solidFill>
              </a:rPr>
              <a:t>Client (workstation) Address</a:t>
            </a:r>
            <a:endParaRPr sz="1200">
              <a:solidFill>
                <a:schemeClr val="lt1"/>
              </a:solidFill>
            </a:endParaRPr>
          </a:p>
          <a:p>
            <a:pPr indent="-3048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</a:pPr>
            <a:r>
              <a:rPr lang="it" sz="1200">
                <a:solidFill>
                  <a:schemeClr val="lt1"/>
                </a:solidFill>
              </a:rPr>
              <a:t>Lifetime</a:t>
            </a:r>
            <a:endParaRPr sz="1200">
              <a:solidFill>
                <a:schemeClr val="lt1"/>
              </a:solidFill>
            </a:endParaRPr>
          </a:p>
          <a:p>
            <a:pPr indent="-30480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</a:pPr>
            <a:r>
              <a:rPr lang="it" sz="1200">
                <a:solidFill>
                  <a:schemeClr val="lt1"/>
                </a:solidFill>
              </a:rPr>
              <a:t>Authorization-data</a:t>
            </a:r>
            <a:endParaRPr sz="19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FFF"/>
                </a:solidFill>
              </a:rPr>
              <a:t>KDF</a:t>
            </a:r>
            <a:r>
              <a:rPr lang="it">
                <a:solidFill>
                  <a:srgbClr val="FFFFFF"/>
                </a:solidFill>
              </a:rPr>
              <a:t>: </a:t>
            </a:r>
            <a:r>
              <a:rPr lang="it">
                <a:solidFill>
                  <a:srgbClr val="FFFFFF"/>
                </a:solidFill>
              </a:rPr>
              <a:t>RC4-HMAC-MD5 (etype 23)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45" name="Google Shape;245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it">
                <a:solidFill>
                  <a:schemeClr val="lt1"/>
                </a:solidFill>
              </a:rPr>
              <a:t>Cipher key: 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key_d = MD4(</a:t>
            </a:r>
            <a:r>
              <a:rPr lang="it">
                <a:solidFill>
                  <a:schemeClr val="lt1"/>
                </a:solidFill>
              </a:rPr>
              <a:t>UTF-16LE</a:t>
            </a:r>
            <a:r>
              <a:rPr lang="it">
                <a:solidFill>
                  <a:schemeClr val="lt1"/>
                </a:solidFill>
              </a:rPr>
              <a:t>(</a:t>
            </a:r>
            <a:r>
              <a:rPr lang="it">
                <a:solidFill>
                  <a:schemeClr val="lt1"/>
                </a:solidFill>
              </a:rPr>
              <a:t>password</a:t>
            </a:r>
            <a:r>
              <a:rPr lang="it">
                <a:solidFill>
                  <a:schemeClr val="lt1"/>
                </a:solidFill>
              </a:rPr>
              <a:t>))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it">
                <a:solidFill>
                  <a:schemeClr val="lt1"/>
                </a:solidFill>
              </a:rPr>
              <a:t>MAC: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key_i = </a:t>
            </a:r>
            <a:r>
              <a:rPr lang="it">
                <a:solidFill>
                  <a:schemeClr val="lt1"/>
                </a:solidFill>
              </a:rPr>
              <a:t>hmac_md5</a:t>
            </a:r>
            <a:r>
              <a:rPr lang="it">
                <a:solidFill>
                  <a:schemeClr val="lt1"/>
                </a:solidFill>
              </a:rPr>
              <a:t>(</a:t>
            </a:r>
            <a:r>
              <a:rPr lang="it">
                <a:solidFill>
                  <a:schemeClr val="lt1"/>
                </a:solidFill>
              </a:rPr>
              <a:t>key_d</a:t>
            </a:r>
            <a:r>
              <a:rPr lang="it">
                <a:solidFill>
                  <a:schemeClr val="lt1"/>
                </a:solidFill>
              </a:rPr>
              <a:t>, salt)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TAG = hmac_md5(</a:t>
            </a:r>
            <a:r>
              <a:rPr lang="it">
                <a:solidFill>
                  <a:schemeClr val="lt1"/>
                </a:solidFill>
              </a:rPr>
              <a:t>key_i</a:t>
            </a:r>
            <a:r>
              <a:rPr lang="it">
                <a:solidFill>
                  <a:schemeClr val="lt1"/>
                </a:solidFill>
              </a:rPr>
              <a:t>, data)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FFF"/>
                </a:solidFill>
              </a:rPr>
              <a:t>KDF: </a:t>
            </a:r>
            <a:r>
              <a:rPr lang="it">
                <a:solidFill>
                  <a:srgbClr val="FFFFFF"/>
                </a:solidFill>
              </a:rPr>
              <a:t>AES128/256-CTS-HMAC-SHA1-96 (etype 17/18)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51" name="Google Shape;251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it">
                <a:solidFill>
                  <a:schemeClr val="lt1"/>
                </a:solidFill>
              </a:rPr>
              <a:t>Cipher key: 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tkey = random2key(PBKDF2(password, salt, iter_count, keylength))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key_d = DK(tkey, "kerberos")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it">
                <a:solidFill>
                  <a:schemeClr val="lt1"/>
                </a:solidFill>
              </a:rPr>
              <a:t>MAC (form </a:t>
            </a:r>
            <a:r>
              <a:rPr lang="it" u="sng">
                <a:solidFill>
                  <a:schemeClr val="hlink"/>
                </a:solidFill>
                <a:hlinkClick r:id="rId3"/>
              </a:rPr>
              <a:t>here</a:t>
            </a:r>
            <a:r>
              <a:rPr lang="it">
                <a:solidFill>
                  <a:schemeClr val="lt1"/>
                </a:solidFill>
              </a:rPr>
              <a:t>):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key_i =  DK(key_d, hex2byte("62dc6e371a63a80958ac562b15404ac5"))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TAG = hmac_sha1(key_i, data)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FFF"/>
                </a:solidFill>
              </a:rPr>
              <a:t>Real world techniques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57" name="Google Shape;257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it">
                <a:solidFill>
                  <a:schemeClr val="lt1"/>
                </a:solidFill>
              </a:rPr>
              <a:t>Username enumeration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The AS-REQ returns different messages if username exists or not. It can be used to enumerate possible usernames.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From linux:</a:t>
            </a:r>
            <a:endParaRPr>
              <a:solidFill>
                <a:schemeClr val="lt1"/>
              </a:solidFill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</a:pPr>
            <a:r>
              <a:rPr lang="it">
                <a:solidFill>
                  <a:schemeClr val="lt1"/>
                </a:solidFill>
              </a:rPr>
              <a:t>kerbrute userenum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From Windows:</a:t>
            </a:r>
            <a:endParaRPr>
              <a:solidFill>
                <a:schemeClr val="lt1"/>
              </a:solidFill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</a:pPr>
            <a:r>
              <a:rPr lang="it">
                <a:solidFill>
                  <a:schemeClr val="lt1"/>
                </a:solidFill>
              </a:rPr>
              <a:t>.\</a:t>
            </a:r>
            <a:r>
              <a:rPr lang="it">
                <a:solidFill>
                  <a:schemeClr val="lt1"/>
                </a:solidFill>
              </a:rPr>
              <a:t>kerbrute</a:t>
            </a:r>
            <a:r>
              <a:rPr lang="it">
                <a:solidFill>
                  <a:schemeClr val="lt1"/>
                </a:solidFill>
              </a:rPr>
              <a:t>.exe </a:t>
            </a:r>
            <a:r>
              <a:rPr lang="it">
                <a:solidFill>
                  <a:schemeClr val="lt1"/>
                </a:solidFill>
              </a:rPr>
              <a:t>userenum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Logged with specific Kerberos logs that are not enabled by default (Event ID 4768)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FFF"/>
                </a:solidFill>
              </a:rPr>
              <a:t>Real world techniques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63" name="Google Shape;263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it">
                <a:solidFill>
                  <a:schemeClr val="lt1"/>
                </a:solidFill>
              </a:rPr>
              <a:t>Password spraying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Try to log-in using a common password over a list of usernames.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From linux:</a:t>
            </a:r>
            <a:endParaRPr>
              <a:solidFill>
                <a:schemeClr val="lt1"/>
              </a:solidFill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</a:pPr>
            <a:r>
              <a:rPr lang="it">
                <a:solidFill>
                  <a:schemeClr val="lt1"/>
                </a:solidFill>
              </a:rPr>
              <a:t>kerbrute passwordspray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From Windows:</a:t>
            </a:r>
            <a:endParaRPr>
              <a:solidFill>
                <a:schemeClr val="lt1"/>
              </a:solidFill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</a:pPr>
            <a:r>
              <a:rPr lang="it">
                <a:solidFill>
                  <a:schemeClr val="lt1"/>
                </a:solidFill>
              </a:rPr>
              <a:t>.\kerbrute.exe </a:t>
            </a:r>
            <a:r>
              <a:rPr lang="it">
                <a:solidFill>
                  <a:schemeClr val="lt1"/>
                </a:solidFill>
              </a:rPr>
              <a:t>passwordspray</a:t>
            </a:r>
            <a:endParaRPr>
              <a:solidFill>
                <a:schemeClr val="lt1"/>
              </a:solidFill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</a:pPr>
            <a:r>
              <a:rPr lang="it">
                <a:solidFill>
                  <a:schemeClr val="lt1"/>
                </a:solidFill>
              </a:rPr>
              <a:t>.\DomainPasswordSpray.ps1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Failed login attempts over a short period are logged by default (Event ID 4625) and, if kerberos log is activated, pre-authentication failed (Event ID 4771)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FFF"/>
                </a:solidFill>
              </a:rPr>
              <a:t>Real world techniques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69" name="Google Shape;269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it">
                <a:solidFill>
                  <a:schemeClr val="lt1"/>
                </a:solidFill>
              </a:rPr>
              <a:t>AS-REP Roasting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If no pre-authentication required, then it is possible to brute force the AS-REP given a valid username and obtain its password. It is possible to do the same if an AS-REP is intercepted.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From linux (impacket):</a:t>
            </a:r>
            <a:endParaRPr>
              <a:solidFill>
                <a:schemeClr val="lt1"/>
              </a:solidFill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</a:pPr>
            <a:r>
              <a:rPr lang="it">
                <a:solidFill>
                  <a:schemeClr val="lt1"/>
                </a:solidFill>
              </a:rPr>
              <a:t>GetNPUsers.py [-request]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From Windows:</a:t>
            </a:r>
            <a:endParaRPr>
              <a:solidFill>
                <a:schemeClr val="lt1"/>
              </a:solidFill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</a:pPr>
            <a:r>
              <a:rPr lang="it">
                <a:solidFill>
                  <a:schemeClr val="lt1"/>
                </a:solidFill>
              </a:rPr>
              <a:t>.\Rubeus.exe asreproast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Cracking:</a:t>
            </a:r>
            <a:endParaRPr>
              <a:solidFill>
                <a:schemeClr val="lt1"/>
              </a:solidFill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</a:pPr>
            <a:r>
              <a:rPr lang="it">
                <a:solidFill>
                  <a:schemeClr val="lt1"/>
                </a:solidFill>
              </a:rPr>
              <a:t>hashcat -m 18200</a:t>
            </a:r>
            <a:endParaRPr>
              <a:solidFill>
                <a:schemeClr val="lt1"/>
              </a:solidFill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</a:pPr>
            <a:r>
              <a:rPr lang="it">
                <a:solidFill>
                  <a:schemeClr val="lt1"/>
                </a:solidFill>
              </a:rPr>
              <a:t>john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Logged with Kerberos logs that are not enabled </a:t>
            </a:r>
            <a:br>
              <a:rPr lang="it">
                <a:solidFill>
                  <a:schemeClr val="lt1"/>
                </a:solidFill>
              </a:rPr>
            </a:br>
            <a:r>
              <a:rPr lang="it">
                <a:solidFill>
                  <a:schemeClr val="lt1"/>
                </a:solidFill>
              </a:rPr>
              <a:t>by default (Event ID 4768 with preauth set to 0)</a:t>
            </a:r>
            <a:br>
              <a:rPr lang="it">
                <a:solidFill>
                  <a:schemeClr val="lt1"/>
                </a:solidFill>
              </a:rPr>
            </a:br>
            <a:r>
              <a:rPr lang="it">
                <a:solidFill>
                  <a:schemeClr val="lt1"/>
                </a:solidFill>
              </a:rPr>
              <a:t>and honeypot</a:t>
            </a:r>
            <a:endParaRPr>
              <a:solidFill>
                <a:schemeClr val="lt1"/>
              </a:solidFill>
            </a:endParaRPr>
          </a:p>
        </p:txBody>
      </p:sp>
      <p:grpSp>
        <p:nvGrpSpPr>
          <p:cNvPr id="270" name="Google Shape;270;p31"/>
          <p:cNvGrpSpPr/>
          <p:nvPr/>
        </p:nvGrpSpPr>
        <p:grpSpPr>
          <a:xfrm>
            <a:off x="5520750" y="2224750"/>
            <a:ext cx="1791300" cy="2184600"/>
            <a:chOff x="2294550" y="2363025"/>
            <a:chExt cx="1791300" cy="2184600"/>
          </a:xfrm>
        </p:grpSpPr>
        <p:sp>
          <p:nvSpPr>
            <p:cNvPr id="271" name="Google Shape;271;p31"/>
            <p:cNvSpPr/>
            <p:nvPr/>
          </p:nvSpPr>
          <p:spPr>
            <a:xfrm>
              <a:off x="2294550" y="2363025"/>
              <a:ext cx="1791300" cy="2184600"/>
            </a:xfrm>
            <a:prstGeom prst="roundRect">
              <a:avLst>
                <a:gd fmla="val 16667" name="adj"/>
              </a:avLst>
            </a:prstGeom>
            <a:solidFill>
              <a:srgbClr val="1A233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31"/>
            <p:cNvSpPr txBox="1"/>
            <p:nvPr/>
          </p:nvSpPr>
          <p:spPr>
            <a:xfrm>
              <a:off x="2637150" y="2455250"/>
              <a:ext cx="11061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t">
                  <a:solidFill>
                    <a:schemeClr val="lt1"/>
                  </a:solidFill>
                </a:rPr>
                <a:t>AS-REP</a:t>
              </a:r>
              <a:endParaRPr b="1">
                <a:solidFill>
                  <a:schemeClr val="lt1"/>
                </a:solidFill>
              </a:endParaRPr>
            </a:p>
          </p:txBody>
        </p:sp>
      </p:grpSp>
      <p:grpSp>
        <p:nvGrpSpPr>
          <p:cNvPr id="273" name="Google Shape;273;p31"/>
          <p:cNvGrpSpPr/>
          <p:nvPr/>
        </p:nvGrpSpPr>
        <p:grpSpPr>
          <a:xfrm>
            <a:off x="5681550" y="2754913"/>
            <a:ext cx="1469696" cy="382025"/>
            <a:chOff x="2616150" y="3842613"/>
            <a:chExt cx="1469696" cy="382025"/>
          </a:xfrm>
        </p:grpSpPr>
        <p:pic>
          <p:nvPicPr>
            <p:cNvPr id="274" name="Google Shape;274;p3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703846" y="3842613"/>
              <a:ext cx="382000" cy="3820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5" name="Google Shape;275;p31"/>
            <p:cNvSpPr/>
            <p:nvPr/>
          </p:nvSpPr>
          <p:spPr>
            <a:xfrm>
              <a:off x="2616150" y="3871925"/>
              <a:ext cx="1148100" cy="323400"/>
            </a:xfrm>
            <a:prstGeom prst="roundRect">
              <a:avLst>
                <a:gd fmla="val 16667" name="adj"/>
              </a:avLst>
            </a:prstGeom>
            <a:solidFill>
              <a:srgbClr val="0086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it" sz="1200">
                  <a:solidFill>
                    <a:schemeClr val="lt1"/>
                  </a:solidFill>
                </a:rPr>
                <a:t>Session Key</a:t>
              </a:r>
              <a:endParaRPr sz="1200">
                <a:solidFill>
                  <a:schemeClr val="lt1"/>
                </a:solidFill>
              </a:endParaRPr>
            </a:p>
          </p:txBody>
        </p:sp>
      </p:grpSp>
      <p:pic>
        <p:nvPicPr>
          <p:cNvPr id="276" name="Google Shape;276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48500" y="3321025"/>
            <a:ext cx="381600" cy="381600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31"/>
          <p:cNvSpPr/>
          <p:nvPr/>
        </p:nvSpPr>
        <p:spPr>
          <a:xfrm>
            <a:off x="5692125" y="3248725"/>
            <a:ext cx="1148100" cy="526200"/>
          </a:xfrm>
          <a:prstGeom prst="roundRect">
            <a:avLst>
              <a:gd fmla="val 16667" name="adj"/>
            </a:avLst>
          </a:prstGeom>
          <a:solidFill>
            <a:srgbClr val="FF3E3E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1200">
                <a:solidFill>
                  <a:schemeClr val="lt1"/>
                </a:solidFill>
              </a:rPr>
              <a:t>TGT(Session Key + PAC)</a:t>
            </a:r>
            <a:endParaRPr sz="1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FFF"/>
                </a:solidFill>
              </a:rPr>
              <a:t>Real world </a:t>
            </a:r>
            <a:r>
              <a:rPr lang="it">
                <a:solidFill>
                  <a:schemeClr val="lt1"/>
                </a:solidFill>
              </a:rPr>
              <a:t>techniques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83" name="Google Shape;283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it">
                <a:solidFill>
                  <a:schemeClr val="lt1"/>
                </a:solidFill>
              </a:rPr>
              <a:t>Kerberoasting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If you have an authenticated account you can request a TGS and crack it just like an AS-REP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From linux (impacket):</a:t>
            </a:r>
            <a:endParaRPr>
              <a:solidFill>
                <a:schemeClr val="lt1"/>
              </a:solidFill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</a:pPr>
            <a:r>
              <a:rPr lang="it">
                <a:solidFill>
                  <a:schemeClr val="lt1"/>
                </a:solidFill>
              </a:rPr>
              <a:t>GetUserSPNs.py</a:t>
            </a:r>
            <a:r>
              <a:rPr lang="it">
                <a:solidFill>
                  <a:schemeClr val="lt1"/>
                </a:solidFill>
              </a:rPr>
              <a:t> [-request]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From Windows:</a:t>
            </a:r>
            <a:endParaRPr>
              <a:solidFill>
                <a:schemeClr val="lt1"/>
              </a:solidFill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</a:pPr>
            <a:r>
              <a:rPr lang="it">
                <a:solidFill>
                  <a:schemeClr val="lt1"/>
                </a:solidFill>
              </a:rPr>
              <a:t>.\Rubeus.exe kerberoast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Cracking:</a:t>
            </a:r>
            <a:endParaRPr>
              <a:solidFill>
                <a:schemeClr val="lt1"/>
              </a:solidFill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</a:pPr>
            <a:r>
              <a:rPr lang="it">
                <a:solidFill>
                  <a:schemeClr val="lt1"/>
                </a:solidFill>
              </a:rPr>
              <a:t>hashcat -m 13100</a:t>
            </a:r>
            <a:endParaRPr>
              <a:solidFill>
                <a:schemeClr val="lt1"/>
              </a:solidFill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</a:pPr>
            <a:r>
              <a:rPr lang="it">
                <a:solidFill>
                  <a:schemeClr val="lt1"/>
                </a:solidFill>
              </a:rPr>
              <a:t>john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Logged with Kerberos logs that are not enabled </a:t>
            </a:r>
            <a:br>
              <a:rPr lang="it">
                <a:solidFill>
                  <a:schemeClr val="lt1"/>
                </a:solidFill>
              </a:rPr>
            </a:br>
            <a:r>
              <a:rPr lang="it">
                <a:solidFill>
                  <a:schemeClr val="lt1"/>
                </a:solidFill>
              </a:rPr>
              <a:t>by default (many Event ID 4769 from the same </a:t>
            </a:r>
            <a:br>
              <a:rPr lang="it">
                <a:solidFill>
                  <a:schemeClr val="lt1"/>
                </a:solidFill>
              </a:rPr>
            </a:br>
            <a:r>
              <a:rPr lang="it">
                <a:solidFill>
                  <a:schemeClr val="lt1"/>
                </a:solidFill>
              </a:rPr>
              <a:t>user + RC4 tickets) and honeypot</a:t>
            </a:r>
            <a:endParaRPr>
              <a:solidFill>
                <a:schemeClr val="lt1"/>
              </a:solidFill>
            </a:endParaRPr>
          </a:p>
        </p:txBody>
      </p:sp>
      <p:grpSp>
        <p:nvGrpSpPr>
          <p:cNvPr id="284" name="Google Shape;284;p32"/>
          <p:cNvGrpSpPr/>
          <p:nvPr/>
        </p:nvGrpSpPr>
        <p:grpSpPr>
          <a:xfrm>
            <a:off x="5522400" y="2224800"/>
            <a:ext cx="1791300" cy="2184600"/>
            <a:chOff x="2294550" y="2363025"/>
            <a:chExt cx="1791300" cy="2184600"/>
          </a:xfrm>
        </p:grpSpPr>
        <p:sp>
          <p:nvSpPr>
            <p:cNvPr id="285" name="Google Shape;285;p32"/>
            <p:cNvSpPr/>
            <p:nvPr/>
          </p:nvSpPr>
          <p:spPr>
            <a:xfrm>
              <a:off x="2294550" y="2363025"/>
              <a:ext cx="1791300" cy="2184600"/>
            </a:xfrm>
            <a:prstGeom prst="roundRect">
              <a:avLst>
                <a:gd fmla="val 16667" name="adj"/>
              </a:avLst>
            </a:prstGeom>
            <a:solidFill>
              <a:srgbClr val="1A2332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86" name="Google Shape;286;p3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704250" y="3027500"/>
              <a:ext cx="381600" cy="381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7" name="Google Shape;287;p32"/>
            <p:cNvSpPr/>
            <p:nvPr/>
          </p:nvSpPr>
          <p:spPr>
            <a:xfrm>
              <a:off x="2455350" y="2922500"/>
              <a:ext cx="1408800" cy="1495800"/>
            </a:xfrm>
            <a:prstGeom prst="roundRect">
              <a:avLst>
                <a:gd fmla="val 16667" name="adj"/>
              </a:avLst>
            </a:prstGeom>
            <a:solidFill>
              <a:srgbClr val="9F00FF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t" sz="1200">
                  <a:solidFill>
                    <a:schemeClr val="lt1"/>
                  </a:solidFill>
                </a:rPr>
                <a:t>Client-Service Key</a:t>
              </a:r>
              <a:endParaRPr b="1" sz="1200">
                <a:solidFill>
                  <a:schemeClr val="lt1"/>
                </a:solidFill>
              </a:endParaRPr>
            </a:p>
          </p:txBody>
        </p:sp>
        <p:pic>
          <p:nvPicPr>
            <p:cNvPr id="288" name="Google Shape;288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704250" y="3781251"/>
              <a:ext cx="381600" cy="381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9" name="Google Shape;289;p32"/>
            <p:cNvSpPr/>
            <p:nvPr/>
          </p:nvSpPr>
          <p:spPr>
            <a:xfrm>
              <a:off x="2500500" y="3629875"/>
              <a:ext cx="1318500" cy="668700"/>
            </a:xfrm>
            <a:prstGeom prst="roundRect">
              <a:avLst>
                <a:gd fmla="val 16667" name="adj"/>
              </a:avLst>
            </a:prstGeom>
            <a:solidFill>
              <a:srgbClr val="9FEF00"/>
            </a:solidFill>
            <a:ln cap="flat" cmpd="sng" w="9525">
              <a:solidFill>
                <a:schemeClr val="dk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t" sz="1200">
                  <a:solidFill>
                    <a:schemeClr val="lt1"/>
                  </a:solidFill>
                </a:rPr>
                <a:t>TGS ( PAC + Client-Service Key)</a:t>
              </a:r>
              <a:endParaRPr b="1" sz="1200">
                <a:solidFill>
                  <a:schemeClr val="lt1"/>
                </a:solidFill>
              </a:endParaRPr>
            </a:p>
          </p:txBody>
        </p:sp>
        <p:sp>
          <p:nvSpPr>
            <p:cNvPr id="290" name="Google Shape;290;p32"/>
            <p:cNvSpPr txBox="1"/>
            <p:nvPr/>
          </p:nvSpPr>
          <p:spPr>
            <a:xfrm>
              <a:off x="2455350" y="2468675"/>
              <a:ext cx="1469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it">
                  <a:solidFill>
                    <a:schemeClr val="lt1"/>
                  </a:solidFill>
                </a:rPr>
                <a:t>TGS-REP</a:t>
              </a:r>
              <a:endParaRPr b="1">
                <a:solidFill>
                  <a:schemeClr val="lt1"/>
                </a:solidFill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FFF"/>
                </a:solidFill>
              </a:rPr>
              <a:t>Real world </a:t>
            </a:r>
            <a:r>
              <a:rPr lang="it">
                <a:solidFill>
                  <a:schemeClr val="lt1"/>
                </a:solidFill>
              </a:rPr>
              <a:t>techniques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96" name="Google Shape;296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it">
                <a:solidFill>
                  <a:schemeClr val="lt1"/>
                </a:solidFill>
              </a:rPr>
              <a:t>Golden/Silver tickets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If krbtgt account is compromised, you can forge TGT/TGS tickets, obtain keys of any user and tamper the PAC inside the tickets.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From linux (impacket):</a:t>
            </a:r>
            <a:endParaRPr>
              <a:solidFill>
                <a:schemeClr val="lt1"/>
              </a:solidFill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</a:pPr>
            <a:r>
              <a:rPr lang="it">
                <a:solidFill>
                  <a:schemeClr val="lt1"/>
                </a:solidFill>
              </a:rPr>
              <a:t>ticketer.py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From Windows:</a:t>
            </a:r>
            <a:endParaRPr>
              <a:solidFill>
                <a:schemeClr val="lt1"/>
              </a:solidFill>
            </a:endParaRPr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</a:pPr>
            <a:r>
              <a:rPr lang="it">
                <a:solidFill>
                  <a:schemeClr val="lt1"/>
                </a:solidFill>
              </a:rPr>
              <a:t>.\mimikatz.exe kerberos::golden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Harder to detect: RC4 ticket when AES is the norm, missing fields in tickets, invented usernames, strange interaction of sensible processes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it" u="sng">
                <a:solidFill>
                  <a:schemeClr val="hlink"/>
                </a:solidFill>
                <a:hlinkClick r:id="rId3"/>
              </a:rPr>
              <a:t>MS14-068</a:t>
            </a:r>
            <a:endParaRPr>
              <a:solidFill>
                <a:schemeClr val="lt1"/>
              </a:solidFill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Implementation flaw patched in november 2014. Allows forged PAC to be accepted: if PAC dimension was &lt;= 20 bytes, non keyed tag was accepted. Automatic domain takeover from standard authenticated user.</a:t>
            </a:r>
            <a:endParaRPr>
              <a:solidFill>
                <a:schemeClr val="lt1"/>
              </a:solidFill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From linux:</a:t>
            </a:r>
            <a:endParaRPr>
              <a:solidFill>
                <a:schemeClr val="lt1"/>
              </a:solidFill>
            </a:endParaRPr>
          </a:p>
          <a:p>
            <a: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</a:pPr>
            <a:r>
              <a:rPr lang="it">
                <a:solidFill>
                  <a:schemeClr val="lt1"/>
                </a:solidFill>
              </a:rPr>
              <a:t>goldenPac.py (impacket)</a:t>
            </a:r>
            <a:endParaRPr>
              <a:solidFill>
                <a:schemeClr val="lt1"/>
              </a:solidFill>
            </a:endParaRPr>
          </a:p>
          <a:p>
            <a: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</a:pPr>
            <a:r>
              <a:rPr lang="it" u="sng">
                <a:solidFill>
                  <a:schemeClr val="hlink"/>
                </a:solidFill>
                <a:hlinkClick r:id="rId4"/>
              </a:rPr>
              <a:t>PyKEK</a:t>
            </a:r>
            <a:endParaRPr>
              <a:solidFill>
                <a:schemeClr val="lt1"/>
              </a:solidFill>
            </a:endParaRPr>
          </a:p>
          <a:p>
            <a: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From Windows:</a:t>
            </a:r>
            <a:endParaRPr>
              <a:solidFill>
                <a:schemeClr val="lt1"/>
              </a:solidFill>
            </a:endParaRPr>
          </a:p>
          <a:p>
            <a: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</a:pPr>
            <a:r>
              <a:rPr lang="it">
                <a:solidFill>
                  <a:schemeClr val="lt1"/>
                </a:solidFill>
              </a:rPr>
              <a:t>PyKEK (requires python3) + mimikatz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02" name="Google Shape;302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FFF"/>
                </a:solidFill>
              </a:rPr>
              <a:t>Real world </a:t>
            </a:r>
            <a:r>
              <a:rPr lang="it">
                <a:solidFill>
                  <a:schemeClr val="lt1"/>
                </a:solidFill>
              </a:rPr>
              <a:t>techniques</a:t>
            </a: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chemeClr val="lt1"/>
                </a:solidFill>
              </a:rPr>
              <a:t>NTLM authentication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08" name="Google Shape;308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it">
                <a:solidFill>
                  <a:schemeClr val="lt1"/>
                </a:solidFill>
              </a:rPr>
              <a:t>Alternative authentication protocols in AD environment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it">
                <a:solidFill>
                  <a:schemeClr val="lt1"/>
                </a:solidFill>
              </a:rPr>
              <a:t>Challenge-response protocol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it">
                <a:solidFill>
                  <a:schemeClr val="lt1"/>
                </a:solidFill>
              </a:rPr>
              <a:t>NTLM authentication protocols (v1, v2)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it">
                <a:solidFill>
                  <a:schemeClr val="lt1"/>
                </a:solidFill>
              </a:rPr>
              <a:t>DC as trusted third party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it">
                <a:solidFill>
                  <a:schemeClr val="lt1"/>
                </a:solidFill>
              </a:rPr>
              <a:t>NTHash, LMHash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chemeClr val="lt1"/>
                </a:solidFill>
              </a:rPr>
              <a:t>LMHash (</a:t>
            </a:r>
            <a:r>
              <a:rPr lang="it" sz="2750">
                <a:solidFill>
                  <a:schemeClr val="lt1"/>
                </a:solidFill>
              </a:rPr>
              <a:t>hashcat -m 3000)</a:t>
            </a:r>
            <a:endParaRPr sz="2750">
              <a:solidFill>
                <a:schemeClr val="lt1"/>
              </a:solidFill>
            </a:endParaRPr>
          </a:p>
        </p:txBody>
      </p:sp>
      <p:sp>
        <p:nvSpPr>
          <p:cNvPr id="314" name="Google Shape;314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400"/>
              <a:buAutoNum type="arabicPeriod"/>
            </a:pPr>
            <a:r>
              <a:rPr lang="it" sz="1400">
                <a:solidFill>
                  <a:schemeClr val="lt1"/>
                </a:solidFill>
              </a:rPr>
              <a:t>The user’s password is converted to uppercase.</a:t>
            </a:r>
            <a:endParaRPr sz="1400"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AutoNum type="arabicPeriod"/>
            </a:pPr>
            <a:r>
              <a:rPr lang="it" sz="1400">
                <a:solidFill>
                  <a:schemeClr val="lt1"/>
                </a:solidFill>
              </a:rPr>
              <a:t>The user's password is encoded in the System OEM code page.</a:t>
            </a:r>
            <a:endParaRPr baseline="30000" sz="1400" u="sng"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AutoNum type="arabicPeriod"/>
            </a:pPr>
            <a:r>
              <a:rPr lang="it" sz="1400">
                <a:solidFill>
                  <a:schemeClr val="lt1"/>
                </a:solidFill>
              </a:rPr>
              <a:t>This password is NULL-padded to 14 bytes.</a:t>
            </a:r>
            <a:endParaRPr baseline="30000" sz="1400" u="sng"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AutoNum type="arabicPeriod"/>
            </a:pPr>
            <a:r>
              <a:rPr lang="it" sz="1400">
                <a:solidFill>
                  <a:schemeClr val="lt1"/>
                </a:solidFill>
              </a:rPr>
              <a:t>Password is split into two 7-byte halves.</a:t>
            </a:r>
            <a:endParaRPr sz="1400"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AutoNum type="arabicPeriod"/>
            </a:pPr>
            <a:r>
              <a:rPr lang="it" sz="1400">
                <a:solidFill>
                  <a:schemeClr val="lt1"/>
                </a:solidFill>
              </a:rPr>
              <a:t>These two values are used to create two DES keys, inserting a parity bit after every seven bits. This generates the 64 bits needed for a single DES key.</a:t>
            </a:r>
            <a:endParaRPr sz="1400"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AutoNum type="arabicPeriod"/>
            </a:pPr>
            <a:r>
              <a:rPr lang="it" sz="1400">
                <a:solidFill>
                  <a:schemeClr val="lt1"/>
                </a:solidFill>
              </a:rPr>
              <a:t>Each of the two keys is used to DES-encrypt the constant ASCII string “</a:t>
            </a:r>
            <a:r>
              <a:rPr lang="it" sz="1400">
                <a:solidFill>
                  <a:srgbClr val="9FEF00"/>
                </a:solidFill>
                <a:latin typeface="Roboto Mono"/>
                <a:ea typeface="Roboto Mono"/>
                <a:cs typeface="Roboto Mono"/>
                <a:sym typeface="Roboto Mono"/>
              </a:rPr>
              <a:t>KGS!@#$%</a:t>
            </a:r>
            <a:r>
              <a:rPr lang="it" sz="1400">
                <a:solidFill>
                  <a:schemeClr val="lt1"/>
                </a:solidFill>
              </a:rPr>
              <a:t>”,</a:t>
            </a:r>
            <a:r>
              <a:rPr baseline="30000" lang="it" sz="1400">
                <a:solidFill>
                  <a:schemeClr val="lt1"/>
                </a:solidFill>
              </a:rPr>
              <a:t> </a:t>
            </a:r>
            <a:r>
              <a:rPr lang="it" sz="1400">
                <a:solidFill>
                  <a:schemeClr val="lt1"/>
                </a:solidFill>
              </a:rPr>
              <a:t>resulting in two 8-byte ciphertext values.</a:t>
            </a:r>
            <a:endParaRPr sz="1400"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AutoNum type="arabicPeriod"/>
            </a:pPr>
            <a:r>
              <a:rPr lang="it" sz="1400">
                <a:solidFill>
                  <a:schemeClr val="lt1"/>
                </a:solidFill>
              </a:rPr>
              <a:t>These two ciphertext values are concatenated to form a 16-byte value, which is the LM hash.</a:t>
            </a:r>
            <a:endParaRPr sz="16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chemeClr val="lt1"/>
                </a:solidFill>
              </a:rPr>
              <a:t>NTHash </a:t>
            </a:r>
            <a:r>
              <a:rPr lang="it" sz="2750">
                <a:solidFill>
                  <a:schemeClr val="lt1"/>
                </a:solidFill>
              </a:rPr>
              <a:t>(</a:t>
            </a:r>
            <a:r>
              <a:rPr lang="it" sz="2750">
                <a:solidFill>
                  <a:schemeClr val="lt1"/>
                </a:solidFill>
              </a:rPr>
              <a:t>hashcat -m 1000)</a:t>
            </a:r>
            <a:endParaRPr sz="2750">
              <a:solidFill>
                <a:schemeClr val="lt1"/>
              </a:solidFill>
            </a:endParaRPr>
          </a:p>
        </p:txBody>
      </p:sp>
      <p:sp>
        <p:nvSpPr>
          <p:cNvPr id="320" name="Google Shape;320;p3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it">
                <a:solidFill>
                  <a:schemeClr val="lt1"/>
                </a:solidFill>
              </a:rPr>
              <a:t>MD4(UTF-16LE(password))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it">
                <a:solidFill>
                  <a:schemeClr val="lt1"/>
                </a:solidFill>
              </a:rPr>
              <a:t>Same as kerberos rc4 key!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chemeClr val="lt1"/>
                </a:solidFill>
              </a:rPr>
              <a:t>NTLM protocol concepts 1</a:t>
            </a:r>
            <a:endParaRPr sz="2750">
              <a:solidFill>
                <a:schemeClr val="lt1"/>
              </a:solidFill>
            </a:endParaRPr>
          </a:p>
        </p:txBody>
      </p:sp>
      <p:sp>
        <p:nvSpPr>
          <p:cNvPr id="326" name="Google Shape;326;p3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AutoNum type="arabicPeriod"/>
            </a:pPr>
            <a:r>
              <a:rPr lang="it">
                <a:solidFill>
                  <a:schemeClr val="lt1"/>
                </a:solidFill>
              </a:rPr>
              <a:t>Client contacts server sending username@domain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AutoNum type="arabicPeriod"/>
            </a:pPr>
            <a:r>
              <a:rPr lang="it">
                <a:solidFill>
                  <a:schemeClr val="lt1"/>
                </a:solidFill>
              </a:rPr>
              <a:t>Server sends C </a:t>
            </a:r>
            <a:r>
              <a:rPr lang="it">
                <a:solidFill>
                  <a:schemeClr val="lt1"/>
                </a:solidFill>
              </a:rPr>
              <a:t>random </a:t>
            </a:r>
            <a:r>
              <a:rPr lang="it">
                <a:solidFill>
                  <a:schemeClr val="lt1"/>
                </a:solidFill>
              </a:rPr>
              <a:t>server challenge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AutoNum type="arabicPeriod"/>
            </a:pPr>
            <a:r>
              <a:rPr lang="it">
                <a:solidFill>
                  <a:schemeClr val="lt1"/>
                </a:solidFill>
              </a:rPr>
              <a:t>Client solves the challenge and sends back the response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AutoNum type="arabicPeriod"/>
            </a:pPr>
            <a:r>
              <a:rPr lang="it">
                <a:solidFill>
                  <a:schemeClr val="lt1"/>
                </a:solidFill>
              </a:rPr>
              <a:t>Server forwards the response to the DC that verifies it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AutoNum type="arabicPeriod"/>
            </a:pPr>
            <a:r>
              <a:rPr lang="it">
                <a:solidFill>
                  <a:schemeClr val="lt1"/>
                </a:solidFill>
              </a:rPr>
              <a:t>DC replies with the result of the verification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it">
                <a:solidFill>
                  <a:schemeClr val="lt1"/>
                </a:solidFill>
              </a:rPr>
              <a:t>Exchanges</a:t>
            </a:r>
            <a:endParaRPr/>
          </a:p>
        </p:txBody>
      </p:sp>
      <p:sp>
        <p:nvSpPr>
          <p:cNvPr id="332" name="Google Shape;332;p3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it">
                <a:solidFill>
                  <a:schemeClr val="lt1"/>
                </a:solidFill>
              </a:rPr>
              <a:t>NTLMv1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C = 8-byte server challenge, random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K1 | K2 | K3 = LM/NT-hash | 5-bytes-0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response = DES(K1,C) | DES(K2,C) | DES(K3,C)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it">
                <a:solidFill>
                  <a:schemeClr val="lt1"/>
                </a:solidFill>
              </a:rPr>
              <a:t>NTLMv2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SC = 8-byte server challenge, random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CC = 8-byte client challenge, random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CC* = (X, time, CC2, domain name)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v2-Hash = HMAC-MD5(NT-Hash, user name, domain name)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LMv2 = HMAC-MD5(v2-Hash, SC, CC)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NTv2 = HMAC-MD5(v2-Hash, SC, CC*)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response = LMv2 | CC | NTv2 | CC*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chemeClr val="lt1"/>
                </a:solidFill>
              </a:rPr>
              <a:t>NTLM protocol concepts 2</a:t>
            </a:r>
            <a:endParaRPr sz="2750">
              <a:solidFill>
                <a:schemeClr val="lt1"/>
              </a:solidFill>
            </a:endParaRPr>
          </a:p>
        </p:txBody>
      </p:sp>
      <p:sp>
        <p:nvSpPr>
          <p:cNvPr id="338" name="Google Shape;338;p4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it">
                <a:solidFill>
                  <a:schemeClr val="lt1"/>
                </a:solidFill>
              </a:rPr>
              <a:t>The only information needed to solve the challenge is the NT/LM hash of the password, </a:t>
            </a:r>
            <a:r>
              <a:rPr lang="it">
                <a:solidFill>
                  <a:schemeClr val="lt1"/>
                </a:solidFill>
              </a:rPr>
              <a:t>NOT THE CLEARTEX PASSWORD ITSELF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Pass-the-hash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it">
                <a:solidFill>
                  <a:schemeClr val="lt1"/>
                </a:solidFill>
              </a:rPr>
              <a:t>Brute Force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it">
                <a:solidFill>
                  <a:schemeClr val="lt1"/>
                </a:solidFill>
              </a:rPr>
              <a:t>No mutual authentication with the server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LLMNR/NBT-NS Poisoning (+ Cracking / + Relay attack)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chemeClr val="lt1"/>
                </a:solidFill>
              </a:rPr>
              <a:t>Unconstrained delegation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44" name="Google Shape;344;p4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240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it">
                <a:solidFill>
                  <a:schemeClr val="lt1"/>
                </a:solidFill>
              </a:rPr>
              <a:t>A service that can impersonate every authenticated user with every possible service in the domain.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it">
                <a:solidFill>
                  <a:schemeClr val="lt1"/>
                </a:solidFill>
              </a:rPr>
              <a:t>The final service is accessed within the user context, not the service context 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Better </a:t>
            </a:r>
            <a:r>
              <a:rPr lang="it">
                <a:solidFill>
                  <a:schemeClr val="lt1"/>
                </a:solidFill>
              </a:rPr>
              <a:t>privilege</a:t>
            </a:r>
            <a:r>
              <a:rPr lang="it">
                <a:solidFill>
                  <a:schemeClr val="lt1"/>
                </a:solidFill>
              </a:rPr>
              <a:t> model(?)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it">
                <a:solidFill>
                  <a:schemeClr val="lt1"/>
                </a:solidFill>
              </a:rPr>
              <a:t>From now on, </a:t>
            </a:r>
            <a:r>
              <a:rPr lang="it">
                <a:solidFill>
                  <a:schemeClr val="lt1"/>
                </a:solidFill>
              </a:rPr>
              <a:t>I “cite” </a:t>
            </a:r>
            <a:r>
              <a:rPr lang="it" u="sng">
                <a:solidFill>
                  <a:schemeClr val="accent5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ATTL4S’</a:t>
            </a:r>
            <a:r>
              <a:rPr lang="it">
                <a:solidFill>
                  <a:schemeClr val="lt1"/>
                </a:solidFill>
              </a:rPr>
              <a:t> slides because I was tired to do them on my own :)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chemeClr val="lt1"/>
                </a:solidFill>
              </a:rPr>
              <a:t>Unconstrained delegation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350" name="Google Shape;350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2725" y="1072678"/>
            <a:ext cx="5758549" cy="3799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925" y="152400"/>
            <a:ext cx="8602138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" name="Google Shape;360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925" y="152400"/>
            <a:ext cx="8602138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5" name="Google Shape;365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925" y="152400"/>
            <a:ext cx="8602138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0" name="Google Shape;370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925" y="152400"/>
            <a:ext cx="8602138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" name="Google Shape;375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925" y="152400"/>
            <a:ext cx="8602138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" name="Google Shape;380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925" y="152400"/>
            <a:ext cx="8602138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5" name="Google Shape;385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925" y="152400"/>
            <a:ext cx="8602138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" name="Google Shape;390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925" y="152400"/>
            <a:ext cx="8602138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5" name="Google Shape;395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925" y="152400"/>
            <a:ext cx="8602138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Google Shape;400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925" y="152400"/>
            <a:ext cx="8602138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5" name="Google Shape;405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925" y="152400"/>
            <a:ext cx="8602138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" name="Google Shape;410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925" y="152400"/>
            <a:ext cx="8602138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5" name="Google Shape;415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925" y="152400"/>
            <a:ext cx="8602138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" name="Google Shape;420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925" y="152400"/>
            <a:ext cx="8602138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5" name="Google Shape;425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925" y="152400"/>
            <a:ext cx="8602138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" name="Google Shape;430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925" y="152400"/>
            <a:ext cx="8602138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" name="Google Shape;435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925" y="152400"/>
            <a:ext cx="8602138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" name="Google Shape;440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925" y="152400"/>
            <a:ext cx="8602138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5" name="Google Shape;445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925" y="152400"/>
            <a:ext cx="8602138" cy="4838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6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chemeClr val="lt1"/>
                </a:solidFill>
              </a:rPr>
              <a:t>Unconstrained delegation abuse (1)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51" name="Google Shape;451;p6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240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it">
                <a:solidFill>
                  <a:schemeClr val="lt1"/>
                </a:solidFill>
              </a:rPr>
              <a:t>Who is the attacker in the scenario of an unconstrained delegation?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User, by design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it">
                <a:solidFill>
                  <a:schemeClr val="lt1"/>
                </a:solidFill>
              </a:rPr>
              <a:t>What if the attacker is in control of such a service?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Impersonation of every authenticated user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</a:pPr>
            <a:r>
              <a:rPr lang="it">
                <a:solidFill>
                  <a:schemeClr val="lt1"/>
                </a:solidFill>
              </a:rPr>
              <a:t>What if the attacker can force entities to authenticate to the service?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Privilege escalation :)</a:t>
            </a:r>
            <a:endParaRPr>
              <a:solidFill>
                <a:schemeClr val="lt1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</a:pPr>
            <a:r>
              <a:rPr lang="it">
                <a:solidFill>
                  <a:schemeClr val="lt1"/>
                </a:solidFill>
              </a:rPr>
              <a:t>RPC printer “bug” :)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6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chemeClr val="lt1"/>
                </a:solidFill>
              </a:rPr>
              <a:t>Unconstrained delegation abuse (2)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457" name="Google Shape;457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1013" y="1017725"/>
            <a:ext cx="6441973" cy="3820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6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chemeClr val="lt1"/>
                </a:solidFill>
              </a:rPr>
              <a:t>Unconstrained delegation abuse (3)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463" name="Google Shape;463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2313" y="1017725"/>
            <a:ext cx="5979387" cy="3820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6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chemeClr val="lt1"/>
                </a:solidFill>
              </a:rPr>
              <a:t>Unconstrained delegation abuse (4)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469" name="Google Shape;469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1275" y="1094975"/>
            <a:ext cx="7961451" cy="382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6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chemeClr val="lt1"/>
                </a:solidFill>
              </a:rPr>
              <a:t>Unconstrained delegation abuse (5)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475" name="Google Shape;475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16450"/>
            <a:ext cx="8839198" cy="38066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6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FFF"/>
                </a:solidFill>
              </a:rPr>
              <a:t>Reference 1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81" name="Google Shape;481;p6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AutoNum type="arabicPeriod"/>
            </a:pPr>
            <a:r>
              <a:rPr lang="it" u="sng">
                <a:solidFill>
                  <a:schemeClr val="hlink"/>
                </a:solidFill>
                <a:hlinkClick r:id="rId3"/>
              </a:rPr>
              <a:t>https://learn.microsoft.com/en-us/openspecs/windows_protocols/ms-kile/b7219d26-dbc7-4f3a-adfe-dcc31f90d92a</a:t>
            </a:r>
            <a:r>
              <a:rPr lang="it"/>
              <a:t> </a:t>
            </a:r>
            <a:r>
              <a:rPr lang="it">
                <a:solidFill>
                  <a:schemeClr val="lt1"/>
                </a:solidFill>
              </a:rPr>
              <a:t>(MS reference for used protocols)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AutoNum type="arabicPeriod"/>
            </a:pPr>
            <a:r>
              <a:rPr lang="it" u="sng">
                <a:solidFill>
                  <a:schemeClr val="hlink"/>
                </a:solidFill>
                <a:hlinkClick r:id="rId4"/>
              </a:rPr>
              <a:t>https://www.rfc-editor.org/rfc/rfc4120</a:t>
            </a:r>
            <a:r>
              <a:rPr lang="it"/>
              <a:t> </a:t>
            </a:r>
            <a:r>
              <a:rPr lang="it">
                <a:solidFill>
                  <a:schemeClr val="lt1"/>
                </a:solidFill>
              </a:rPr>
              <a:t>(Kerberos v5)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AutoNum type="arabicPeriod"/>
            </a:pPr>
            <a:r>
              <a:rPr lang="it" u="sng">
                <a:solidFill>
                  <a:schemeClr val="hlink"/>
                </a:solidFill>
                <a:hlinkClick r:id="rId5"/>
              </a:rPr>
              <a:t>https://www.rfc-editor.org/rfc/rfc4757</a:t>
            </a:r>
            <a:r>
              <a:rPr lang="it"/>
              <a:t> </a:t>
            </a:r>
            <a:r>
              <a:rPr lang="it">
                <a:solidFill>
                  <a:schemeClr val="lt1"/>
                </a:solidFill>
              </a:rPr>
              <a:t>(RC4 KDF)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AutoNum type="arabicPeriod"/>
            </a:pPr>
            <a:r>
              <a:rPr lang="it" u="sng">
                <a:solidFill>
                  <a:schemeClr val="hlink"/>
                </a:solidFill>
                <a:hlinkClick r:id="rId6"/>
              </a:rPr>
              <a:t>https://www.rfc-editor.org/rfc/rfc3962</a:t>
            </a:r>
            <a:r>
              <a:rPr lang="it"/>
              <a:t> </a:t>
            </a:r>
            <a:r>
              <a:rPr lang="it">
                <a:solidFill>
                  <a:schemeClr val="lt1"/>
                </a:solidFill>
              </a:rPr>
              <a:t>(AES KDF)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AutoNum type="arabicPeriod"/>
            </a:pPr>
            <a:r>
              <a:rPr lang="it" u="sng">
                <a:solidFill>
                  <a:schemeClr val="hlink"/>
                </a:solidFill>
                <a:hlinkClick r:id="rId7"/>
              </a:rPr>
              <a:t>https://datatracker.ietf.org/doc/html/rfc3961</a:t>
            </a:r>
            <a:r>
              <a:rPr lang="it">
                <a:solidFill>
                  <a:schemeClr val="lt1"/>
                </a:solidFill>
              </a:rPr>
              <a:t> (AES KDF DK function)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AutoNum type="arabicPeriod"/>
            </a:pPr>
            <a:r>
              <a:rPr lang="it">
                <a:solidFill>
                  <a:schemeClr val="lt1"/>
                </a:solidFill>
              </a:rPr>
              <a:t>Introduction to AD HTB module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AutoNum type="arabicPeriod"/>
            </a:pPr>
            <a:r>
              <a:rPr lang="it">
                <a:solidFill>
                  <a:schemeClr val="lt1"/>
                </a:solidFill>
              </a:rPr>
              <a:t>Kerberos Attacks HTB module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AutoNum type="arabicPeriod"/>
            </a:pPr>
            <a:r>
              <a:rPr lang="it">
                <a:solidFill>
                  <a:schemeClr val="lt1"/>
                </a:solidFill>
              </a:rPr>
              <a:t>Active Directory Enumeration &amp; Attacks</a:t>
            </a:r>
            <a:r>
              <a:rPr b="1" lang="it" sz="2300">
                <a:solidFill>
                  <a:schemeClr val="lt1"/>
                </a:solidFill>
              </a:rPr>
              <a:t> </a:t>
            </a:r>
            <a:r>
              <a:rPr lang="it">
                <a:solidFill>
                  <a:schemeClr val="lt1"/>
                </a:solidFill>
              </a:rPr>
              <a:t>HTB module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AutoNum type="arabicPeriod"/>
            </a:pPr>
            <a:r>
              <a:rPr lang="it" u="sng">
                <a:solidFill>
                  <a:schemeClr val="hlink"/>
                </a:solidFill>
                <a:hlinkClick r:id="rId8"/>
              </a:rPr>
              <a:t>https://vbscrub.com/2020/02/27/getting-passwords-from-kerberos-pre-authentication-packets/</a:t>
            </a:r>
            <a:r>
              <a:rPr lang="it"/>
              <a:t> </a:t>
            </a:r>
            <a:r>
              <a:rPr lang="it">
                <a:solidFill>
                  <a:schemeClr val="lt1"/>
                </a:solidFill>
              </a:rPr>
              <a:t>(Sniffed tickets BF)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6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FFF"/>
                </a:solidFill>
              </a:rPr>
              <a:t>Reference 2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87" name="Google Shape;487;p6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AutoNum type="arabicPeriod" startAt="10"/>
            </a:pPr>
            <a:r>
              <a:rPr lang="it" u="sng">
                <a:solidFill>
                  <a:schemeClr val="hlink"/>
                </a:solidFill>
                <a:hlinkClick r:id="rId3"/>
              </a:rPr>
              <a:t>https://curl.se/rfc/ntlm.html</a:t>
            </a:r>
            <a:r>
              <a:rPr lang="it">
                <a:solidFill>
                  <a:schemeClr val="lt1"/>
                </a:solidFill>
              </a:rPr>
              <a:t> (NTLM documentation)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AutoNum type="arabicPeriod" startAt="10"/>
            </a:pPr>
            <a:r>
              <a:rPr lang="it" u="sng">
                <a:solidFill>
                  <a:schemeClr val="hlink"/>
                </a:solidFill>
                <a:hlinkClick r:id="rId4"/>
              </a:rPr>
              <a:t>https://learn.microsoft.com/en-us/windows-server/security/kerberos/ntlm-overview</a:t>
            </a:r>
            <a:r>
              <a:rPr lang="it">
                <a:solidFill>
                  <a:schemeClr val="lt1"/>
                </a:solidFill>
              </a:rPr>
              <a:t> (Official NTLM documentation)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AutoNum type="arabicPeriod" startAt="10"/>
            </a:pPr>
            <a:r>
              <a:rPr lang="it" u="sng">
                <a:solidFill>
                  <a:schemeClr val="hlink"/>
                </a:solidFill>
                <a:hlinkClick r:id="rId5"/>
              </a:rPr>
              <a:t>https://infosecwriteups.com/ntlm-authentication-in-active-directory-b99ea9087519</a:t>
            </a:r>
            <a:r>
              <a:rPr lang="it">
                <a:solidFill>
                  <a:schemeClr val="lt1"/>
                </a:solidFill>
              </a:rPr>
              <a:t> (NTLM in AD)</a:t>
            </a:r>
            <a:endParaRPr>
              <a:solidFill>
                <a:schemeClr val="lt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AutoNum type="arabicPeriod" startAt="10"/>
            </a:pPr>
            <a:r>
              <a:rPr lang="it" u="sng">
                <a:solidFill>
                  <a:schemeClr val="hlink"/>
                </a:solidFill>
                <a:hlinkClick r:id="rId6"/>
              </a:rPr>
              <a:t>https://www.youtube.com/watch?v=xDFRUYv1-eU</a:t>
            </a:r>
            <a:r>
              <a:rPr lang="it">
                <a:solidFill>
                  <a:schemeClr val="lt1"/>
                </a:solidFill>
              </a:rPr>
              <a:t> (Kerberos unconstrained delegation)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